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0" r:id="rId6"/>
    <p:sldId id="261" r:id="rId7"/>
    <p:sldId id="269"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2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IZ JUZAR" userId="46837e3618361250" providerId="LiveId" clId="{8850F9AC-6423-4E06-95C4-FD91DEDED5F5}"/>
    <pc:docChg chg="undo custSel addSld delSld modSld modMainMaster">
      <pc:chgData name="AZIZ JUZAR" userId="46837e3618361250" providerId="LiveId" clId="{8850F9AC-6423-4E06-95C4-FD91DEDED5F5}" dt="2022-01-11T05:29:19.335" v="3292" actId="255"/>
      <pc:docMkLst>
        <pc:docMk/>
      </pc:docMkLst>
      <pc:sldChg chg="modTransition">
        <pc:chgData name="AZIZ JUZAR" userId="46837e3618361250" providerId="LiveId" clId="{8850F9AC-6423-4E06-95C4-FD91DEDED5F5}" dt="2022-01-08T10:34:14.001" v="3014"/>
        <pc:sldMkLst>
          <pc:docMk/>
          <pc:sldMk cId="3040662777" sldId="256"/>
        </pc:sldMkLst>
      </pc:sldChg>
      <pc:sldChg chg="addSp modSp new mod modTransition modAnim">
        <pc:chgData name="AZIZ JUZAR" userId="46837e3618361250" providerId="LiveId" clId="{8850F9AC-6423-4E06-95C4-FD91DEDED5F5}" dt="2022-01-10T17:32:32.276" v="3109" actId="403"/>
        <pc:sldMkLst>
          <pc:docMk/>
          <pc:sldMk cId="2770182837" sldId="257"/>
        </pc:sldMkLst>
        <pc:spChg chg="mod">
          <ac:chgData name="AZIZ JUZAR" userId="46837e3618361250" providerId="LiveId" clId="{8850F9AC-6423-4E06-95C4-FD91DEDED5F5}" dt="2022-01-08T05:59:31.654" v="15" actId="20577"/>
          <ac:spMkLst>
            <pc:docMk/>
            <pc:sldMk cId="2770182837" sldId="257"/>
            <ac:spMk id="2" creationId="{4DD4DA2C-AF20-4F7A-8026-1BA08E2468EA}"/>
          </ac:spMkLst>
        </pc:spChg>
        <pc:spChg chg="mod">
          <ac:chgData name="AZIZ JUZAR" userId="46837e3618361250" providerId="LiveId" clId="{8850F9AC-6423-4E06-95C4-FD91DEDED5F5}" dt="2022-01-10T17:32:32.276" v="3109" actId="403"/>
          <ac:spMkLst>
            <pc:docMk/>
            <pc:sldMk cId="2770182837" sldId="257"/>
            <ac:spMk id="3" creationId="{441C0060-B31E-4E97-A86B-C3479CDB8906}"/>
          </ac:spMkLst>
        </pc:spChg>
        <pc:picChg chg="add mod">
          <ac:chgData name="AZIZ JUZAR" userId="46837e3618361250" providerId="LiveId" clId="{8850F9AC-6423-4E06-95C4-FD91DEDED5F5}" dt="2022-01-08T10:41:02.558" v="3043" actId="1076"/>
          <ac:picMkLst>
            <pc:docMk/>
            <pc:sldMk cId="2770182837" sldId="257"/>
            <ac:picMk id="5" creationId="{26B0F8AD-C4C3-43AE-839B-110D585C55BB}"/>
          </ac:picMkLst>
        </pc:picChg>
      </pc:sldChg>
      <pc:sldChg chg="modSp add mod modTransition modAnim">
        <pc:chgData name="AZIZ JUZAR" userId="46837e3618361250" providerId="LiveId" clId="{8850F9AC-6423-4E06-95C4-FD91DEDED5F5}" dt="2022-01-11T05:29:19.335" v="3292" actId="255"/>
        <pc:sldMkLst>
          <pc:docMk/>
          <pc:sldMk cId="552945971" sldId="258"/>
        </pc:sldMkLst>
        <pc:spChg chg="mod">
          <ac:chgData name="AZIZ JUZAR" userId="46837e3618361250" providerId="LiveId" clId="{8850F9AC-6423-4E06-95C4-FD91DEDED5F5}" dt="2022-01-08T06:27:51.688" v="760" actId="20577"/>
          <ac:spMkLst>
            <pc:docMk/>
            <pc:sldMk cId="552945971" sldId="258"/>
            <ac:spMk id="2" creationId="{4DD4DA2C-AF20-4F7A-8026-1BA08E2468EA}"/>
          </ac:spMkLst>
        </pc:spChg>
        <pc:spChg chg="mod">
          <ac:chgData name="AZIZ JUZAR" userId="46837e3618361250" providerId="LiveId" clId="{8850F9AC-6423-4E06-95C4-FD91DEDED5F5}" dt="2022-01-11T05:29:19.335" v="3292" actId="255"/>
          <ac:spMkLst>
            <pc:docMk/>
            <pc:sldMk cId="552945971" sldId="258"/>
            <ac:spMk id="3" creationId="{441C0060-B31E-4E97-A86B-C3479CDB8906}"/>
          </ac:spMkLst>
        </pc:spChg>
      </pc:sldChg>
      <pc:sldChg chg="addSp modSp add mod modTransition modAnim">
        <pc:chgData name="AZIZ JUZAR" userId="46837e3618361250" providerId="LiveId" clId="{8850F9AC-6423-4E06-95C4-FD91DEDED5F5}" dt="2022-01-10T17:47:10.400" v="3225"/>
        <pc:sldMkLst>
          <pc:docMk/>
          <pc:sldMk cId="1127119350" sldId="259"/>
        </pc:sldMkLst>
        <pc:spChg chg="mod">
          <ac:chgData name="AZIZ JUZAR" userId="46837e3618361250" providerId="LiveId" clId="{8850F9AC-6423-4E06-95C4-FD91DEDED5F5}" dt="2022-01-08T06:30:34.909" v="843" actId="20577"/>
          <ac:spMkLst>
            <pc:docMk/>
            <pc:sldMk cId="1127119350" sldId="259"/>
            <ac:spMk id="2" creationId="{4DD4DA2C-AF20-4F7A-8026-1BA08E2468EA}"/>
          </ac:spMkLst>
        </pc:spChg>
        <pc:spChg chg="mod">
          <ac:chgData name="AZIZ JUZAR" userId="46837e3618361250" providerId="LiveId" clId="{8850F9AC-6423-4E06-95C4-FD91DEDED5F5}" dt="2022-01-10T17:32:54.953" v="3110" actId="21"/>
          <ac:spMkLst>
            <pc:docMk/>
            <pc:sldMk cId="1127119350" sldId="259"/>
            <ac:spMk id="3" creationId="{441C0060-B31E-4E97-A86B-C3479CDB8906}"/>
          </ac:spMkLst>
        </pc:spChg>
        <pc:picChg chg="add mod">
          <ac:chgData name="AZIZ JUZAR" userId="46837e3618361250" providerId="LiveId" clId="{8850F9AC-6423-4E06-95C4-FD91DEDED5F5}" dt="2022-01-08T10:39:02.082" v="3026" actId="14100"/>
          <ac:picMkLst>
            <pc:docMk/>
            <pc:sldMk cId="1127119350" sldId="259"/>
            <ac:picMk id="5" creationId="{D551E93A-AF14-4DF0-9D88-6AAE62CF0B33}"/>
          </ac:picMkLst>
        </pc:picChg>
        <pc:picChg chg="add mod">
          <ac:chgData name="AZIZ JUZAR" userId="46837e3618361250" providerId="LiveId" clId="{8850F9AC-6423-4E06-95C4-FD91DEDED5F5}" dt="2022-01-08T10:39:05.272" v="3027" actId="14100"/>
          <ac:picMkLst>
            <pc:docMk/>
            <pc:sldMk cId="1127119350" sldId="259"/>
            <ac:picMk id="7" creationId="{FA7C096C-7AF1-495B-84F3-43D54ACEC3BC}"/>
          </ac:picMkLst>
        </pc:picChg>
      </pc:sldChg>
      <pc:sldChg chg="addSp modSp add mod modTransition modAnim">
        <pc:chgData name="AZIZ JUZAR" userId="46837e3618361250" providerId="LiveId" clId="{8850F9AC-6423-4E06-95C4-FD91DEDED5F5}" dt="2022-01-10T17:46:15.385" v="3211"/>
        <pc:sldMkLst>
          <pc:docMk/>
          <pc:sldMk cId="4183901542" sldId="260"/>
        </pc:sldMkLst>
        <pc:spChg chg="mod">
          <ac:chgData name="AZIZ JUZAR" userId="46837e3618361250" providerId="LiveId" clId="{8850F9AC-6423-4E06-95C4-FD91DEDED5F5}" dt="2022-01-08T10:42:24.222" v="3049" actId="14100"/>
          <ac:spMkLst>
            <pc:docMk/>
            <pc:sldMk cId="4183901542" sldId="260"/>
            <ac:spMk id="3" creationId="{441C0060-B31E-4E97-A86B-C3479CDB8906}"/>
          </ac:spMkLst>
        </pc:spChg>
        <pc:picChg chg="add mod">
          <ac:chgData name="AZIZ JUZAR" userId="46837e3618361250" providerId="LiveId" clId="{8850F9AC-6423-4E06-95C4-FD91DEDED5F5}" dt="2022-01-08T10:42:19.925" v="3048" actId="1076"/>
          <ac:picMkLst>
            <pc:docMk/>
            <pc:sldMk cId="4183901542" sldId="260"/>
            <ac:picMk id="5" creationId="{594C0D4F-1D43-43E1-A491-451E782BD4D9}"/>
          </ac:picMkLst>
        </pc:picChg>
      </pc:sldChg>
      <pc:sldChg chg="addSp modSp add mod modTransition modAnim">
        <pc:chgData name="AZIZ JUZAR" userId="46837e3618361250" providerId="LiveId" clId="{8850F9AC-6423-4E06-95C4-FD91DEDED5F5}" dt="2022-01-10T17:36:46.642" v="3159"/>
        <pc:sldMkLst>
          <pc:docMk/>
          <pc:sldMk cId="3369733500" sldId="261"/>
        </pc:sldMkLst>
        <pc:spChg chg="mod">
          <ac:chgData name="AZIZ JUZAR" userId="46837e3618361250" providerId="LiveId" clId="{8850F9AC-6423-4E06-95C4-FD91DEDED5F5}" dt="2022-01-10T17:35:23.933" v="3136" actId="27636"/>
          <ac:spMkLst>
            <pc:docMk/>
            <pc:sldMk cId="3369733500" sldId="261"/>
            <ac:spMk id="3" creationId="{441C0060-B31E-4E97-A86B-C3479CDB8906}"/>
          </ac:spMkLst>
        </pc:spChg>
        <pc:picChg chg="add mod">
          <ac:chgData name="AZIZ JUZAR" userId="46837e3618361250" providerId="LiveId" clId="{8850F9AC-6423-4E06-95C4-FD91DEDED5F5}" dt="2022-01-10T17:35:19.199" v="3134"/>
          <ac:picMkLst>
            <pc:docMk/>
            <pc:sldMk cId="3369733500" sldId="261"/>
            <ac:picMk id="4" creationId="{C29DCD31-FCDB-41DC-B69F-52F2AFFA2BE2}"/>
          </ac:picMkLst>
        </pc:picChg>
      </pc:sldChg>
      <pc:sldChg chg="addSp delSp modSp add del mod modTransition">
        <pc:chgData name="AZIZ JUZAR" userId="46837e3618361250" providerId="LiveId" clId="{8850F9AC-6423-4E06-95C4-FD91DEDED5F5}" dt="2022-01-10T17:37:02.899" v="3160" actId="2696"/>
        <pc:sldMkLst>
          <pc:docMk/>
          <pc:sldMk cId="1408785982" sldId="262"/>
        </pc:sldMkLst>
        <pc:spChg chg="mod">
          <ac:chgData name="AZIZ JUZAR" userId="46837e3618361250" providerId="LiveId" clId="{8850F9AC-6423-4E06-95C4-FD91DEDED5F5}" dt="2022-01-10T17:34:43.020" v="3119" actId="21"/>
          <ac:spMkLst>
            <pc:docMk/>
            <pc:sldMk cId="1408785982" sldId="262"/>
            <ac:spMk id="3" creationId="{441C0060-B31E-4E97-A86B-C3479CDB8906}"/>
          </ac:spMkLst>
        </pc:spChg>
        <pc:picChg chg="add del mod">
          <ac:chgData name="AZIZ JUZAR" userId="46837e3618361250" providerId="LiveId" clId="{8850F9AC-6423-4E06-95C4-FD91DEDED5F5}" dt="2022-01-08T10:44:11.281" v="3057" actId="478"/>
          <ac:picMkLst>
            <pc:docMk/>
            <pc:sldMk cId="1408785982" sldId="262"/>
            <ac:picMk id="5" creationId="{20963672-2180-4F5F-B986-F1EDAAAC9CDE}"/>
          </ac:picMkLst>
        </pc:picChg>
        <pc:picChg chg="add del mod">
          <ac:chgData name="AZIZ JUZAR" userId="46837e3618361250" providerId="LiveId" clId="{8850F9AC-6423-4E06-95C4-FD91DEDED5F5}" dt="2022-01-10T17:35:17.008" v="3133" actId="21"/>
          <ac:picMkLst>
            <pc:docMk/>
            <pc:sldMk cId="1408785982" sldId="262"/>
            <ac:picMk id="7" creationId="{3AD444D2-6A9E-4297-869F-506CF3447474}"/>
          </ac:picMkLst>
        </pc:picChg>
      </pc:sldChg>
      <pc:sldChg chg="modSp add mod modTransition modAnim">
        <pc:chgData name="AZIZ JUZAR" userId="46837e3618361250" providerId="LiveId" clId="{8850F9AC-6423-4E06-95C4-FD91DEDED5F5}" dt="2022-01-10T17:40:32.406" v="3178"/>
        <pc:sldMkLst>
          <pc:docMk/>
          <pc:sldMk cId="3984868104" sldId="263"/>
        </pc:sldMkLst>
        <pc:spChg chg="mod">
          <ac:chgData name="AZIZ JUZAR" userId="46837e3618361250" providerId="LiveId" clId="{8850F9AC-6423-4E06-95C4-FD91DEDED5F5}" dt="2022-01-08T07:42:56.096" v="1400" actId="20577"/>
          <ac:spMkLst>
            <pc:docMk/>
            <pc:sldMk cId="3984868104" sldId="263"/>
            <ac:spMk id="2" creationId="{4DD4DA2C-AF20-4F7A-8026-1BA08E2468EA}"/>
          </ac:spMkLst>
        </pc:spChg>
        <pc:spChg chg="mod">
          <ac:chgData name="AZIZ JUZAR" userId="46837e3618361250" providerId="LiveId" clId="{8850F9AC-6423-4E06-95C4-FD91DEDED5F5}" dt="2022-01-10T17:39:28.110" v="3162" actId="403"/>
          <ac:spMkLst>
            <pc:docMk/>
            <pc:sldMk cId="3984868104" sldId="263"/>
            <ac:spMk id="3" creationId="{441C0060-B31E-4E97-A86B-C3479CDB8906}"/>
          </ac:spMkLst>
        </pc:spChg>
      </pc:sldChg>
      <pc:sldChg chg="addSp delSp modSp add mod modTransition modClrScheme modAnim chgLayout">
        <pc:chgData name="AZIZ JUZAR" userId="46837e3618361250" providerId="LiveId" clId="{8850F9AC-6423-4E06-95C4-FD91DEDED5F5}" dt="2022-01-10T17:41:18.251" v="3183"/>
        <pc:sldMkLst>
          <pc:docMk/>
          <pc:sldMk cId="1608181426" sldId="264"/>
        </pc:sldMkLst>
        <pc:spChg chg="mod ord">
          <ac:chgData name="AZIZ JUZAR" userId="46837e3618361250" providerId="LiveId" clId="{8850F9AC-6423-4E06-95C4-FD91DEDED5F5}" dt="2022-01-08T07:48:21.510" v="1578" actId="14100"/>
          <ac:spMkLst>
            <pc:docMk/>
            <pc:sldMk cId="1608181426" sldId="264"/>
            <ac:spMk id="2" creationId="{4DD4DA2C-AF20-4F7A-8026-1BA08E2468EA}"/>
          </ac:spMkLst>
        </pc:spChg>
        <pc:spChg chg="del">
          <ac:chgData name="AZIZ JUZAR" userId="46837e3618361250" providerId="LiveId" clId="{8850F9AC-6423-4E06-95C4-FD91DEDED5F5}" dt="2022-01-08T07:46:57.449" v="1545" actId="478"/>
          <ac:spMkLst>
            <pc:docMk/>
            <pc:sldMk cId="1608181426" sldId="264"/>
            <ac:spMk id="3" creationId="{441C0060-B31E-4E97-A86B-C3479CDB8906}"/>
          </ac:spMkLst>
        </pc:spChg>
        <pc:spChg chg="add del mod ord">
          <ac:chgData name="AZIZ JUZAR" userId="46837e3618361250" providerId="LiveId" clId="{8850F9AC-6423-4E06-95C4-FD91DEDED5F5}" dt="2022-01-08T07:47:05.816" v="1546" actId="700"/>
          <ac:spMkLst>
            <pc:docMk/>
            <pc:sldMk cId="1608181426" sldId="264"/>
            <ac:spMk id="5" creationId="{5AA1030D-4E8F-40FC-8C94-97F15B4028D0}"/>
          </ac:spMkLst>
        </pc:spChg>
        <pc:spChg chg="add del mod ord">
          <ac:chgData name="AZIZ JUZAR" userId="46837e3618361250" providerId="LiveId" clId="{8850F9AC-6423-4E06-95C4-FD91DEDED5F5}" dt="2022-01-08T07:47:10.684" v="1547" actId="931"/>
          <ac:spMkLst>
            <pc:docMk/>
            <pc:sldMk cId="1608181426" sldId="264"/>
            <ac:spMk id="6" creationId="{C2EF600F-FC61-4B56-83A9-3827343FFF34}"/>
          </ac:spMkLst>
        </pc:spChg>
        <pc:spChg chg="add del mod ord">
          <ac:chgData name="AZIZ JUZAR" userId="46837e3618361250" providerId="LiveId" clId="{8850F9AC-6423-4E06-95C4-FD91DEDED5F5}" dt="2022-01-08T07:47:15.530" v="1548" actId="931"/>
          <ac:spMkLst>
            <pc:docMk/>
            <pc:sldMk cId="1608181426" sldId="264"/>
            <ac:spMk id="7" creationId="{E15338E4-9375-4CA4-88EC-44370BDB62D7}"/>
          </ac:spMkLst>
        </pc:spChg>
        <pc:picChg chg="add mod">
          <ac:chgData name="AZIZ JUZAR" userId="46837e3618361250" providerId="LiveId" clId="{8850F9AC-6423-4E06-95C4-FD91DEDED5F5}" dt="2022-01-08T07:48:47.946" v="1584" actId="1076"/>
          <ac:picMkLst>
            <pc:docMk/>
            <pc:sldMk cId="1608181426" sldId="264"/>
            <ac:picMk id="9" creationId="{E752896F-13F3-4D18-AF9D-6A281DEC18E3}"/>
          </ac:picMkLst>
        </pc:picChg>
        <pc:picChg chg="add mod">
          <ac:chgData name="AZIZ JUZAR" userId="46837e3618361250" providerId="LiveId" clId="{8850F9AC-6423-4E06-95C4-FD91DEDED5F5}" dt="2022-01-08T07:48:46.452" v="1583" actId="1076"/>
          <ac:picMkLst>
            <pc:docMk/>
            <pc:sldMk cId="1608181426" sldId="264"/>
            <ac:picMk id="11" creationId="{AA8F3F92-3263-48F9-BEC0-27C0301D1A6D}"/>
          </ac:picMkLst>
        </pc:picChg>
      </pc:sldChg>
      <pc:sldChg chg="addSp delSp modSp new mod modTransition modClrScheme modAnim chgLayout">
        <pc:chgData name="AZIZ JUZAR" userId="46837e3618361250" providerId="LiveId" clId="{8850F9AC-6423-4E06-95C4-FD91DEDED5F5}" dt="2022-01-10T17:42:17.787" v="3190"/>
        <pc:sldMkLst>
          <pc:docMk/>
          <pc:sldMk cId="3423309995" sldId="265"/>
        </pc:sldMkLst>
        <pc:spChg chg="add del mod ord">
          <ac:chgData name="AZIZ JUZAR" userId="46837e3618361250" providerId="LiveId" clId="{8850F9AC-6423-4E06-95C4-FD91DEDED5F5}" dt="2022-01-08T07:49:57.691" v="1588" actId="700"/>
          <ac:spMkLst>
            <pc:docMk/>
            <pc:sldMk cId="3423309995" sldId="265"/>
            <ac:spMk id="2" creationId="{730BFE96-608F-4283-AF4A-FE98012056A9}"/>
          </ac:spMkLst>
        </pc:spChg>
        <pc:spChg chg="add del mod ord">
          <ac:chgData name="AZIZ JUZAR" userId="46837e3618361250" providerId="LiveId" clId="{8850F9AC-6423-4E06-95C4-FD91DEDED5F5}" dt="2022-01-08T07:49:57.691" v="1588" actId="700"/>
          <ac:spMkLst>
            <pc:docMk/>
            <pc:sldMk cId="3423309995" sldId="265"/>
            <ac:spMk id="3" creationId="{28608DEC-BE8F-46F9-AB24-138746F92123}"/>
          </ac:spMkLst>
        </pc:spChg>
        <pc:spChg chg="add del">
          <ac:chgData name="AZIZ JUZAR" userId="46837e3618361250" providerId="LiveId" clId="{8850F9AC-6423-4E06-95C4-FD91DEDED5F5}" dt="2022-01-08T07:49:57.691" v="1588" actId="700"/>
          <ac:spMkLst>
            <pc:docMk/>
            <pc:sldMk cId="3423309995" sldId="265"/>
            <ac:spMk id="4" creationId="{CB4B8D31-3B51-47E8-9650-F147AA22CEE3}"/>
          </ac:spMkLst>
        </pc:spChg>
        <pc:spChg chg="add del mod ord">
          <ac:chgData name="AZIZ JUZAR" userId="46837e3618361250" providerId="LiveId" clId="{8850F9AC-6423-4E06-95C4-FD91DEDED5F5}" dt="2022-01-08T07:49:50.302" v="1587" actId="700"/>
          <ac:spMkLst>
            <pc:docMk/>
            <pc:sldMk cId="3423309995" sldId="265"/>
            <ac:spMk id="5" creationId="{74B0B624-A683-4678-BA47-0C8C6BADA69E}"/>
          </ac:spMkLst>
        </pc:spChg>
        <pc:spChg chg="add del mod ord">
          <ac:chgData name="AZIZ JUZAR" userId="46837e3618361250" providerId="LiveId" clId="{8850F9AC-6423-4E06-95C4-FD91DEDED5F5}" dt="2022-01-08T07:49:50.302" v="1587" actId="700"/>
          <ac:spMkLst>
            <pc:docMk/>
            <pc:sldMk cId="3423309995" sldId="265"/>
            <ac:spMk id="6" creationId="{DE195358-0EAE-4640-B26C-782C4E65D7EA}"/>
          </ac:spMkLst>
        </pc:spChg>
        <pc:spChg chg="add mod ord">
          <ac:chgData name="AZIZ JUZAR" userId="46837e3618361250" providerId="LiveId" clId="{8850F9AC-6423-4E06-95C4-FD91DEDED5F5}" dt="2022-01-08T07:50:58.460" v="1613" actId="20577"/>
          <ac:spMkLst>
            <pc:docMk/>
            <pc:sldMk cId="3423309995" sldId="265"/>
            <ac:spMk id="7" creationId="{EC428A22-6F90-458B-B0A1-665DB03066E4}"/>
          </ac:spMkLst>
        </pc:spChg>
        <pc:spChg chg="add mod ord">
          <ac:chgData name="AZIZ JUZAR" userId="46837e3618361250" providerId="LiveId" clId="{8850F9AC-6423-4E06-95C4-FD91DEDED5F5}" dt="2022-01-08T10:31:15.522" v="2984" actId="1076"/>
          <ac:spMkLst>
            <pc:docMk/>
            <pc:sldMk cId="3423309995" sldId="265"/>
            <ac:spMk id="8" creationId="{5443564F-06EE-471B-93B3-DF98707FC0CB}"/>
          </ac:spMkLst>
        </pc:spChg>
        <pc:graphicFrameChg chg="add mod modGraphic">
          <ac:chgData name="AZIZ JUZAR" userId="46837e3618361250" providerId="LiveId" clId="{8850F9AC-6423-4E06-95C4-FD91DEDED5F5}" dt="2022-01-08T10:31:18.830" v="2985" actId="1076"/>
          <ac:graphicFrameMkLst>
            <pc:docMk/>
            <pc:sldMk cId="3423309995" sldId="265"/>
            <ac:graphicFrameMk id="9" creationId="{D208BB2B-03A2-46FB-92CC-E4093B7CA21A}"/>
          </ac:graphicFrameMkLst>
        </pc:graphicFrameChg>
      </pc:sldChg>
      <pc:sldChg chg="addSp delSp modSp new mod modTransition modAnim">
        <pc:chgData name="AZIZ JUZAR" userId="46837e3618361250" providerId="LiveId" clId="{8850F9AC-6423-4E06-95C4-FD91DEDED5F5}" dt="2022-01-10T17:42:59.285" v="3196"/>
        <pc:sldMkLst>
          <pc:docMk/>
          <pc:sldMk cId="973662339" sldId="266"/>
        </pc:sldMkLst>
        <pc:spChg chg="del">
          <ac:chgData name="AZIZ JUZAR" userId="46837e3618361250" providerId="LiveId" clId="{8850F9AC-6423-4E06-95C4-FD91DEDED5F5}" dt="2022-01-08T10:12:02.541" v="1826" actId="478"/>
          <ac:spMkLst>
            <pc:docMk/>
            <pc:sldMk cId="973662339" sldId="266"/>
            <ac:spMk id="2" creationId="{B7AC7B68-D8D9-4B10-9520-EC387D562F1D}"/>
          </ac:spMkLst>
        </pc:spChg>
        <pc:spChg chg="mod">
          <ac:chgData name="AZIZ JUZAR" userId="46837e3618361250" providerId="LiveId" clId="{8850F9AC-6423-4E06-95C4-FD91DEDED5F5}" dt="2022-01-08T10:19:43.958" v="2483" actId="1076"/>
          <ac:spMkLst>
            <pc:docMk/>
            <pc:sldMk cId="973662339" sldId="266"/>
            <ac:spMk id="3" creationId="{D51C66E8-7DD6-41BE-A815-D261D188CECC}"/>
          </ac:spMkLst>
        </pc:spChg>
        <pc:graphicFrameChg chg="add mod modGraphic">
          <ac:chgData name="AZIZ JUZAR" userId="46837e3618361250" providerId="LiveId" clId="{8850F9AC-6423-4E06-95C4-FD91DEDED5F5}" dt="2022-01-08T10:27:24.073" v="2770"/>
          <ac:graphicFrameMkLst>
            <pc:docMk/>
            <pc:sldMk cId="973662339" sldId="266"/>
            <ac:graphicFrameMk id="4" creationId="{B27BBA73-AA5C-4DAC-89F6-0CF78E21F9AC}"/>
          </ac:graphicFrameMkLst>
        </pc:graphicFrameChg>
      </pc:sldChg>
      <pc:sldChg chg="addSp delSp modSp add mod modTransition modAnim">
        <pc:chgData name="AZIZ JUZAR" userId="46837e3618361250" providerId="LiveId" clId="{8850F9AC-6423-4E06-95C4-FD91DEDED5F5}" dt="2022-01-10T17:43:48.056" v="3204" actId="113"/>
        <pc:sldMkLst>
          <pc:docMk/>
          <pc:sldMk cId="4256254222" sldId="267"/>
        </pc:sldMkLst>
        <pc:spChg chg="mod">
          <ac:chgData name="AZIZ JUZAR" userId="46837e3618361250" providerId="LiveId" clId="{8850F9AC-6423-4E06-95C4-FD91DEDED5F5}" dt="2022-01-08T10:30:37.139" v="2981" actId="1076"/>
          <ac:spMkLst>
            <pc:docMk/>
            <pc:sldMk cId="4256254222" sldId="267"/>
            <ac:spMk id="3" creationId="{D51C66E8-7DD6-41BE-A815-D261D188CECC}"/>
          </ac:spMkLst>
        </pc:spChg>
        <pc:graphicFrameChg chg="add mod modGraphic">
          <ac:chgData name="AZIZ JUZAR" userId="46837e3618361250" providerId="LiveId" clId="{8850F9AC-6423-4E06-95C4-FD91DEDED5F5}" dt="2022-01-10T17:43:48.056" v="3204" actId="113"/>
          <ac:graphicFrameMkLst>
            <pc:docMk/>
            <pc:sldMk cId="4256254222" sldId="267"/>
            <ac:graphicFrameMk id="2" creationId="{2E240D4C-9F16-40EE-A525-7362E6793AFE}"/>
          </ac:graphicFrameMkLst>
        </pc:graphicFrameChg>
        <pc:graphicFrameChg chg="del">
          <ac:chgData name="AZIZ JUZAR" userId="46837e3618361250" providerId="LiveId" clId="{8850F9AC-6423-4E06-95C4-FD91DEDED5F5}" dt="2022-01-08T10:21:22.241" v="2509" actId="478"/>
          <ac:graphicFrameMkLst>
            <pc:docMk/>
            <pc:sldMk cId="4256254222" sldId="267"/>
            <ac:graphicFrameMk id="4" creationId="{B27BBA73-AA5C-4DAC-89F6-0CF78E21F9AC}"/>
          </ac:graphicFrameMkLst>
        </pc:graphicFrameChg>
      </pc:sldChg>
      <pc:sldChg chg="delSp modSp new mod modTransition modAnim">
        <pc:chgData name="AZIZ JUZAR" userId="46837e3618361250" providerId="LiveId" clId="{8850F9AC-6423-4E06-95C4-FD91DEDED5F5}" dt="2022-01-10T17:48:59.642" v="3226"/>
        <pc:sldMkLst>
          <pc:docMk/>
          <pc:sldMk cId="563964778" sldId="268"/>
        </pc:sldMkLst>
        <pc:spChg chg="mod">
          <ac:chgData name="AZIZ JUZAR" userId="46837e3618361250" providerId="LiveId" clId="{8850F9AC-6423-4E06-95C4-FD91DEDED5F5}" dt="2022-01-08T10:33:06.667" v="3009" actId="1076"/>
          <ac:spMkLst>
            <pc:docMk/>
            <pc:sldMk cId="563964778" sldId="268"/>
            <ac:spMk id="2" creationId="{EDC076F3-64A4-49FF-930E-DCFD9CEECB59}"/>
          </ac:spMkLst>
        </pc:spChg>
        <pc:spChg chg="del">
          <ac:chgData name="AZIZ JUZAR" userId="46837e3618361250" providerId="LiveId" clId="{8850F9AC-6423-4E06-95C4-FD91DEDED5F5}" dt="2022-01-08T10:32:51.739" v="2989" actId="478"/>
          <ac:spMkLst>
            <pc:docMk/>
            <pc:sldMk cId="563964778" sldId="268"/>
            <ac:spMk id="3" creationId="{9F65883E-A4D3-4C07-84EA-6E87935174AB}"/>
          </ac:spMkLst>
        </pc:spChg>
      </pc:sldChg>
      <pc:sldChg chg="add del">
        <pc:chgData name="AZIZ JUZAR" userId="46837e3618361250" providerId="LiveId" clId="{8850F9AC-6423-4E06-95C4-FD91DEDED5F5}" dt="2022-01-08T10:32:42.407" v="2987" actId="2890"/>
        <pc:sldMkLst>
          <pc:docMk/>
          <pc:sldMk cId="3515282861" sldId="268"/>
        </pc:sldMkLst>
      </pc:sldChg>
      <pc:sldChg chg="modSp new mod modAnim">
        <pc:chgData name="AZIZ JUZAR" userId="46837e3618361250" providerId="LiveId" clId="{8850F9AC-6423-4E06-95C4-FD91DEDED5F5}" dt="2022-01-11T04:51:38.882" v="3288"/>
        <pc:sldMkLst>
          <pc:docMk/>
          <pc:sldMk cId="2136378207" sldId="269"/>
        </pc:sldMkLst>
        <pc:spChg chg="mod">
          <ac:chgData name="AZIZ JUZAR" userId="46837e3618361250" providerId="LiveId" clId="{8850F9AC-6423-4E06-95C4-FD91DEDED5F5}" dt="2022-01-11T04:49:58.548" v="3250" actId="20577"/>
          <ac:spMkLst>
            <pc:docMk/>
            <pc:sldMk cId="2136378207" sldId="269"/>
            <ac:spMk id="2" creationId="{DCB908C0-536F-49B6-A25D-5CA6647F5180}"/>
          </ac:spMkLst>
        </pc:spChg>
        <pc:spChg chg="mod">
          <ac:chgData name="AZIZ JUZAR" userId="46837e3618361250" providerId="LiveId" clId="{8850F9AC-6423-4E06-95C4-FD91DEDED5F5}" dt="2022-01-11T04:51:16.623" v="3285" actId="403"/>
          <ac:spMkLst>
            <pc:docMk/>
            <pc:sldMk cId="2136378207" sldId="269"/>
            <ac:spMk id="3" creationId="{075FFE77-4587-4CDF-9D3E-F26EA20006E0}"/>
          </ac:spMkLst>
        </pc:spChg>
      </pc:sldChg>
      <pc:sldMasterChg chg="modTransition setBg modSldLayout">
        <pc:chgData name="AZIZ JUZAR" userId="46837e3618361250" providerId="LiveId" clId="{8850F9AC-6423-4E06-95C4-FD91DEDED5F5}" dt="2022-01-10T17:27:58.512" v="3079"/>
        <pc:sldMasterMkLst>
          <pc:docMk/>
          <pc:sldMasterMk cId="2913746616" sldId="2147483687"/>
        </pc:sldMasterMkLst>
        <pc:sldLayoutChg chg="modTransition">
          <pc:chgData name="AZIZ JUZAR" userId="46837e3618361250" providerId="LiveId" clId="{8850F9AC-6423-4E06-95C4-FD91DEDED5F5}" dt="2022-01-08T10:34:14.001" v="3014"/>
          <pc:sldLayoutMkLst>
            <pc:docMk/>
            <pc:sldMasterMk cId="2913746616" sldId="2147483687"/>
            <pc:sldLayoutMk cId="3228920175" sldId="2147483688"/>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4254539997" sldId="2147483689"/>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2835579966" sldId="2147483690"/>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1465736069" sldId="2147483691"/>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313786648" sldId="2147483692"/>
          </pc:sldLayoutMkLst>
        </pc:sldLayoutChg>
        <pc:sldLayoutChg chg="modTransition setBg">
          <pc:chgData name="AZIZ JUZAR" userId="46837e3618361250" providerId="LiveId" clId="{8850F9AC-6423-4E06-95C4-FD91DEDED5F5}" dt="2022-01-10T17:27:58.512" v="3079"/>
          <pc:sldLayoutMkLst>
            <pc:docMk/>
            <pc:sldMasterMk cId="2913746616" sldId="2147483687"/>
            <pc:sldLayoutMk cId="640889423" sldId="2147483693"/>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3982106772" sldId="2147483694"/>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1486139559" sldId="2147483695"/>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3274740539" sldId="2147483696"/>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2463528722" sldId="2147483697"/>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1770914871" sldId="2147483698"/>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1304887609" sldId="2147483699"/>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3014656878" sldId="2147483700"/>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2725896841" sldId="2147483701"/>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3422800651" sldId="2147483702"/>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2626290452" sldId="2147483703"/>
          </pc:sldLayoutMkLst>
        </pc:sldLayoutChg>
        <pc:sldLayoutChg chg="modTransition">
          <pc:chgData name="AZIZ JUZAR" userId="46837e3618361250" providerId="LiveId" clId="{8850F9AC-6423-4E06-95C4-FD91DEDED5F5}" dt="2022-01-08T10:34:14.001" v="3014"/>
          <pc:sldLayoutMkLst>
            <pc:docMk/>
            <pc:sldMasterMk cId="2913746616" sldId="2147483687"/>
            <pc:sldLayoutMk cId="1900896153" sldId="214748370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66400" y="6416676"/>
            <a:ext cx="1016000" cy="365125"/>
          </a:xfrm>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3000"/>
                <a:satMod val="110000"/>
              </a:schemeClr>
              <a:schemeClr val="bg2">
                <a:tint val="60000"/>
                <a:satMod val="425000"/>
              </a:schemeClr>
            </a:duotone>
            <a:extLst>
              <a:ext uri="{BEBA8EAE-BF5A-486C-A8C5-ECC9F3942E4B}">
                <a14:imgProps xmlns:a14="http://schemas.microsoft.com/office/drawing/2010/main">
                  <a14:imgLayer r:embed="rId14">
                    <a14:imgEffect>
                      <a14:colorTemperature colorTemp="115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61BEF0D-F0BB-DE4B-95CE-6DB70DBA9567}" type="datetimeFigureOut">
              <a:rPr lang="en-US" smtClean="0"/>
              <a:pPr/>
              <a:t>3/1/2023</a:t>
            </a:fld>
            <a:endParaRPr lang="en-US"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67510-CA62-4A37-8AFD-717E0C7C481B}"/>
              </a:ext>
            </a:extLst>
          </p:cNvPr>
          <p:cNvSpPr>
            <a:spLocks noGrp="1"/>
          </p:cNvSpPr>
          <p:nvPr>
            <p:ph type="ctrTitle"/>
          </p:nvPr>
        </p:nvSpPr>
        <p:spPr/>
        <p:txBody>
          <a:bodyPr/>
          <a:lstStyle/>
          <a:p>
            <a:r>
              <a:rPr lang="en-US" dirty="0">
                <a:solidFill>
                  <a:srgbClr val="FFFF00"/>
                </a:solidFill>
                <a:latin typeface="Algerian" pitchFamily="82" charset="0"/>
              </a:rPr>
              <a:t>Reconciliation of cost and financial accounts</a:t>
            </a:r>
          </a:p>
        </p:txBody>
      </p:sp>
      <p:sp>
        <p:nvSpPr>
          <p:cNvPr id="3" name="Subtitle 2">
            <a:extLst>
              <a:ext uri="{FF2B5EF4-FFF2-40B4-BE49-F238E27FC236}">
                <a16:creationId xmlns:a16="http://schemas.microsoft.com/office/drawing/2014/main" xmlns="" id="{468A37EA-7249-4F6A-9D2D-5B9B134CC656}"/>
              </a:ext>
            </a:extLst>
          </p:cNvPr>
          <p:cNvSpPr>
            <a:spLocks noGrp="1"/>
          </p:cNvSpPr>
          <p:nvPr>
            <p:ph type="subTitle" idx="1"/>
          </p:nvPr>
        </p:nvSpPr>
        <p:spPr>
          <a:xfrm>
            <a:off x="1751012" y="4337538"/>
            <a:ext cx="8676222" cy="773724"/>
          </a:xfrm>
        </p:spPr>
        <p:txBody>
          <a:bodyPr>
            <a:normAutofit/>
          </a:bodyPr>
          <a:lstStyle/>
          <a:p>
            <a:r>
              <a:rPr lang="en-US" sz="3600" dirty="0" smtClean="0">
                <a:latin typeface="Algerian" pitchFamily="82" charset="0"/>
              </a:rPr>
              <a:t>Dr. </a:t>
            </a:r>
            <a:r>
              <a:rPr lang="en-US" sz="3600" dirty="0" err="1" smtClean="0">
                <a:latin typeface="Algerian" pitchFamily="82" charset="0"/>
              </a:rPr>
              <a:t>Manisha</a:t>
            </a:r>
            <a:r>
              <a:rPr lang="en-US" sz="3600" dirty="0" smtClean="0">
                <a:latin typeface="Algerian" pitchFamily="82" charset="0"/>
              </a:rPr>
              <a:t> </a:t>
            </a:r>
            <a:r>
              <a:rPr lang="en-US" sz="3600" dirty="0" err="1" smtClean="0">
                <a:latin typeface="Algerian" pitchFamily="82" charset="0"/>
              </a:rPr>
              <a:t>Shedge</a:t>
            </a:r>
            <a:endParaRPr lang="en-US" sz="3600" dirty="0">
              <a:latin typeface="Algerian" pitchFamily="82" charset="0"/>
            </a:endParaRPr>
          </a:p>
        </p:txBody>
      </p:sp>
    </p:spTree>
    <p:extLst>
      <p:ext uri="{BB962C8B-B14F-4D97-AF65-F5344CB8AC3E}">
        <p14:creationId xmlns:p14="http://schemas.microsoft.com/office/powerpoint/2010/main" val="304066277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EC428A22-6F90-458B-B0A1-665DB03066E4}"/>
              </a:ext>
            </a:extLst>
          </p:cNvPr>
          <p:cNvSpPr>
            <a:spLocks noGrp="1"/>
          </p:cNvSpPr>
          <p:nvPr>
            <p:ph type="title"/>
          </p:nvPr>
        </p:nvSpPr>
        <p:spPr>
          <a:xfrm>
            <a:off x="1141413" y="609600"/>
            <a:ext cx="9905998" cy="914400"/>
          </a:xfrm>
        </p:spPr>
        <p:txBody>
          <a:bodyPr/>
          <a:lstStyle/>
          <a:p>
            <a:r>
              <a:rPr lang="en-US" dirty="0">
                <a:solidFill>
                  <a:srgbClr val="FFFF00"/>
                </a:solidFill>
                <a:latin typeface="Times New Roman" pitchFamily="18" charset="0"/>
                <a:cs typeface="Times New Roman" pitchFamily="18" charset="0"/>
              </a:rPr>
              <a:t>Reconciliation example</a:t>
            </a:r>
          </a:p>
        </p:txBody>
      </p:sp>
      <p:sp>
        <p:nvSpPr>
          <p:cNvPr id="8" name="Content Placeholder 7">
            <a:extLst>
              <a:ext uri="{FF2B5EF4-FFF2-40B4-BE49-F238E27FC236}">
                <a16:creationId xmlns:a16="http://schemas.microsoft.com/office/drawing/2014/main" xmlns="" id="{5443564F-06EE-471B-93B3-DF98707FC0CB}"/>
              </a:ext>
            </a:extLst>
          </p:cNvPr>
          <p:cNvSpPr>
            <a:spLocks noGrp="1"/>
          </p:cNvSpPr>
          <p:nvPr>
            <p:ph idx="1"/>
          </p:nvPr>
        </p:nvSpPr>
        <p:spPr>
          <a:xfrm>
            <a:off x="269631" y="1465386"/>
            <a:ext cx="11371384" cy="1277814"/>
          </a:xfrm>
        </p:spPr>
        <p:txBody>
          <a:bodyPr anchor="t">
            <a:noAutofit/>
          </a:bodyPr>
          <a:lstStyle/>
          <a:p>
            <a:pPr marL="0" indent="0">
              <a:buNone/>
            </a:pPr>
            <a:r>
              <a:rPr lang="en-US" sz="2000" dirty="0">
                <a:latin typeface="Times New Roman" pitchFamily="18" charset="0"/>
                <a:cs typeface="Times New Roman" pitchFamily="18" charset="0"/>
              </a:rPr>
              <a:t>A manufacturing company disclosed a Net Loss of </a:t>
            </a:r>
            <a:r>
              <a:rPr lang="en-US" sz="2000" b="1" dirty="0">
                <a:latin typeface="Times New Roman" pitchFamily="18" charset="0"/>
                <a:cs typeface="Times New Roman" pitchFamily="18" charset="0"/>
              </a:rPr>
              <a:t>₹5,72,000 </a:t>
            </a:r>
            <a:r>
              <a:rPr lang="en-US" sz="2000" dirty="0">
                <a:latin typeface="Times New Roman" pitchFamily="18" charset="0"/>
                <a:cs typeface="Times New Roman" pitchFamily="18" charset="0"/>
              </a:rPr>
              <a:t>as per their Cost Accounts for the year ended 31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march, 2021. The Financial Accounts however disclosed a Net Loss of </a:t>
            </a:r>
            <a:r>
              <a:rPr lang="en-US" sz="2000" b="1" dirty="0">
                <a:latin typeface="Times New Roman" pitchFamily="18" charset="0"/>
                <a:cs typeface="Times New Roman" pitchFamily="18" charset="0"/>
              </a:rPr>
              <a:t>₹8,84,000 </a:t>
            </a:r>
            <a:r>
              <a:rPr lang="en-US" sz="2000" dirty="0">
                <a:latin typeface="Times New Roman" pitchFamily="18" charset="0"/>
                <a:cs typeface="Times New Roman" pitchFamily="18" charset="0"/>
              </a:rPr>
              <a:t>for the same period.</a:t>
            </a:r>
          </a:p>
          <a:p>
            <a:pPr marL="0" indent="0">
              <a:buNone/>
            </a:pPr>
            <a:r>
              <a:rPr lang="en-US" sz="2000" dirty="0">
                <a:latin typeface="Times New Roman" pitchFamily="18" charset="0"/>
                <a:cs typeface="Times New Roman" pitchFamily="18" charset="0"/>
              </a:rPr>
              <a:t>The following information was revealed as a result of scrutiny of the figures of both the set of Books.</a:t>
            </a:r>
          </a:p>
        </p:txBody>
      </p:sp>
      <p:graphicFrame>
        <p:nvGraphicFramePr>
          <p:cNvPr id="9" name="Table 9">
            <a:extLst>
              <a:ext uri="{FF2B5EF4-FFF2-40B4-BE49-F238E27FC236}">
                <a16:creationId xmlns:a16="http://schemas.microsoft.com/office/drawing/2014/main" xmlns="" id="{D208BB2B-03A2-46FB-92CC-E4093B7CA21A}"/>
              </a:ext>
            </a:extLst>
          </p:cNvPr>
          <p:cNvGraphicFramePr>
            <a:graphicFrameLocks noGrp="1"/>
          </p:cNvGraphicFramePr>
          <p:nvPr>
            <p:extLst>
              <p:ext uri="{D42A27DB-BD31-4B8C-83A1-F6EECF244321}">
                <p14:modId xmlns:p14="http://schemas.microsoft.com/office/powerpoint/2010/main" val="2193211129"/>
              </p:ext>
            </p:extLst>
          </p:nvPr>
        </p:nvGraphicFramePr>
        <p:xfrm>
          <a:off x="1141413" y="3429000"/>
          <a:ext cx="9905998" cy="3180084"/>
        </p:xfrm>
        <a:graphic>
          <a:graphicData uri="http://schemas.openxmlformats.org/drawingml/2006/table">
            <a:tbl>
              <a:tblPr firstRow="1" bandRow="1">
                <a:tableStyleId>{5C22544A-7EE6-4342-B048-85BDC9FD1C3A}</a:tableStyleId>
              </a:tblPr>
              <a:tblGrid>
                <a:gridCol w="8221729">
                  <a:extLst>
                    <a:ext uri="{9D8B030D-6E8A-4147-A177-3AD203B41FA5}">
                      <a16:colId xmlns:a16="http://schemas.microsoft.com/office/drawing/2014/main" xmlns="" val="3103338517"/>
                    </a:ext>
                  </a:extLst>
                </a:gridCol>
                <a:gridCol w="1684269">
                  <a:extLst>
                    <a:ext uri="{9D8B030D-6E8A-4147-A177-3AD203B41FA5}">
                      <a16:colId xmlns:a16="http://schemas.microsoft.com/office/drawing/2014/main" xmlns="" val="3540359943"/>
                    </a:ext>
                  </a:extLst>
                </a:gridCol>
              </a:tblGrid>
              <a:tr h="374127">
                <a:tc>
                  <a:txBody>
                    <a:bodyPr/>
                    <a:lstStyle/>
                    <a:p>
                      <a:pPr algn="ctr"/>
                      <a:r>
                        <a:rPr lang="en-US" sz="1800" dirty="0"/>
                        <a:t>Particulars</a:t>
                      </a:r>
                    </a:p>
                  </a:txBody>
                  <a:tcPr/>
                </a:tc>
                <a:tc>
                  <a:txBody>
                    <a:bodyPr/>
                    <a:lstStyle/>
                    <a:p>
                      <a:pPr algn="ctr"/>
                      <a:r>
                        <a:rPr lang="en-US" sz="1800" dirty="0"/>
                        <a:t>Amount</a:t>
                      </a:r>
                    </a:p>
                  </a:txBody>
                  <a:tcPr/>
                </a:tc>
                <a:extLst>
                  <a:ext uri="{0D108BD9-81ED-4DB2-BD59-A6C34878D82A}">
                    <a16:rowId xmlns:a16="http://schemas.microsoft.com/office/drawing/2014/main" xmlns="" val="118345948"/>
                  </a:ext>
                </a:extLst>
              </a:tr>
              <a:tr h="311773">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Factory Overheads Over-absorbed</a:t>
                      </a:r>
                    </a:p>
                  </a:txBody>
                  <a:tcP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16,000</a:t>
                      </a:r>
                    </a:p>
                  </a:txBody>
                  <a:tcPr/>
                </a:tc>
                <a:extLst>
                  <a:ext uri="{0D108BD9-81ED-4DB2-BD59-A6C34878D82A}">
                    <a16:rowId xmlns:a16="http://schemas.microsoft.com/office/drawing/2014/main" xmlns="" val="3221590812"/>
                  </a:ext>
                </a:extLst>
              </a:tr>
              <a:tr h="311773">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Administration Overheads under absorbed</a:t>
                      </a:r>
                    </a:p>
                  </a:txBody>
                  <a:tcP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24,000</a:t>
                      </a:r>
                    </a:p>
                  </a:txBody>
                  <a:tcPr/>
                </a:tc>
                <a:extLst>
                  <a:ext uri="{0D108BD9-81ED-4DB2-BD59-A6C34878D82A}">
                    <a16:rowId xmlns:a16="http://schemas.microsoft.com/office/drawing/2014/main" xmlns="" val="564662968"/>
                  </a:ext>
                </a:extLst>
              </a:tr>
              <a:tr h="311773">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Depreciation charged in Financial Accounts</a:t>
                      </a:r>
                    </a:p>
                  </a:txBody>
                  <a:tcP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2,20,000</a:t>
                      </a:r>
                    </a:p>
                  </a:txBody>
                  <a:tcPr/>
                </a:tc>
                <a:extLst>
                  <a:ext uri="{0D108BD9-81ED-4DB2-BD59-A6C34878D82A}">
                    <a16:rowId xmlns:a16="http://schemas.microsoft.com/office/drawing/2014/main" xmlns="" val="1687417646"/>
                  </a:ext>
                </a:extLst>
              </a:tr>
              <a:tr h="311773">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Depreciation charged in Cost Accounts </a:t>
                      </a:r>
                    </a:p>
                  </a:txBody>
                  <a:tcP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2,45,000</a:t>
                      </a:r>
                    </a:p>
                  </a:txBody>
                  <a:tcPr/>
                </a:tc>
                <a:extLst>
                  <a:ext uri="{0D108BD9-81ED-4DB2-BD59-A6C34878D82A}">
                    <a16:rowId xmlns:a16="http://schemas.microsoft.com/office/drawing/2014/main" xmlns="" val="1448770563"/>
                  </a:ext>
                </a:extLst>
              </a:tr>
              <a:tr h="311773">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Interest on Investments</a:t>
                      </a:r>
                    </a:p>
                  </a:txBody>
                  <a:tcP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64,000</a:t>
                      </a:r>
                    </a:p>
                  </a:txBody>
                  <a:tcPr/>
                </a:tc>
                <a:extLst>
                  <a:ext uri="{0D108BD9-81ED-4DB2-BD59-A6C34878D82A}">
                    <a16:rowId xmlns:a16="http://schemas.microsoft.com/office/drawing/2014/main" xmlns="" val="2689920648"/>
                  </a:ext>
                </a:extLst>
              </a:tr>
              <a:tr h="311773">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Income Tax Provided </a:t>
                      </a:r>
                    </a:p>
                  </a:txBody>
                  <a:tcP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1,54,000</a:t>
                      </a:r>
                    </a:p>
                  </a:txBody>
                  <a:tcPr/>
                </a:tc>
                <a:extLst>
                  <a:ext uri="{0D108BD9-81ED-4DB2-BD59-A6C34878D82A}">
                    <a16:rowId xmlns:a16="http://schemas.microsoft.com/office/drawing/2014/main" xmlns="" val="4175503386"/>
                  </a:ext>
                </a:extLst>
              </a:tr>
              <a:tr h="311773">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Interest on loan funds</a:t>
                      </a:r>
                    </a:p>
                  </a:txBody>
                  <a:tcP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2,63,000</a:t>
                      </a:r>
                    </a:p>
                  </a:txBody>
                  <a:tcPr/>
                </a:tc>
                <a:extLst>
                  <a:ext uri="{0D108BD9-81ED-4DB2-BD59-A6C34878D82A}">
                    <a16:rowId xmlns:a16="http://schemas.microsoft.com/office/drawing/2014/main" xmlns="" val="11832543"/>
                  </a:ext>
                </a:extLst>
              </a:tr>
              <a:tr h="311773">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Transfer fees (Credits in financial books)</a:t>
                      </a:r>
                    </a:p>
                  </a:txBody>
                  <a:tcP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16,000</a:t>
                      </a:r>
                    </a:p>
                  </a:txBody>
                  <a:tcPr/>
                </a:tc>
                <a:extLst>
                  <a:ext uri="{0D108BD9-81ED-4DB2-BD59-A6C34878D82A}">
                    <a16:rowId xmlns:a16="http://schemas.microsoft.com/office/drawing/2014/main" xmlns="" val="26734021"/>
                  </a:ext>
                </a:extLst>
              </a:tr>
              <a:tr h="311773">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Stores adjustment (Credit in financial books)</a:t>
                      </a:r>
                    </a:p>
                  </a:txBody>
                  <a:tcP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8,000</a:t>
                      </a:r>
                    </a:p>
                  </a:txBody>
                  <a:tcPr/>
                </a:tc>
                <a:extLst>
                  <a:ext uri="{0D108BD9-81ED-4DB2-BD59-A6C34878D82A}">
                    <a16:rowId xmlns:a16="http://schemas.microsoft.com/office/drawing/2014/main" xmlns="" val="1417131593"/>
                  </a:ext>
                </a:extLst>
              </a:tr>
            </a:tbl>
          </a:graphicData>
        </a:graphic>
      </p:graphicFrame>
    </p:spTree>
    <p:extLst>
      <p:ext uri="{BB962C8B-B14F-4D97-AF65-F5344CB8AC3E}">
        <p14:creationId xmlns:p14="http://schemas.microsoft.com/office/powerpoint/2010/main" val="3423309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1C66E8-7DD6-41BE-A815-D261D188CECC}"/>
              </a:ext>
            </a:extLst>
          </p:cNvPr>
          <p:cNvSpPr>
            <a:spLocks noGrp="1"/>
          </p:cNvSpPr>
          <p:nvPr>
            <p:ph idx="1"/>
          </p:nvPr>
        </p:nvSpPr>
        <p:spPr>
          <a:xfrm>
            <a:off x="1143003" y="586154"/>
            <a:ext cx="9905998" cy="820615"/>
          </a:xfrm>
        </p:spPr>
        <p:txBody>
          <a:bodyPr/>
          <a:lstStyle/>
          <a:p>
            <a:pPr marL="0" indent="0" algn="ctr">
              <a:buNone/>
            </a:pPr>
            <a:r>
              <a:rPr lang="en-US" b="1" dirty="0"/>
              <a:t>Memorandum reconciliation account</a:t>
            </a:r>
          </a:p>
        </p:txBody>
      </p:sp>
      <p:graphicFrame>
        <p:nvGraphicFramePr>
          <p:cNvPr id="4" name="Table 4">
            <a:extLst>
              <a:ext uri="{FF2B5EF4-FFF2-40B4-BE49-F238E27FC236}">
                <a16:creationId xmlns:a16="http://schemas.microsoft.com/office/drawing/2014/main" xmlns="" id="{B27BBA73-AA5C-4DAC-89F6-0CF78E21F9AC}"/>
              </a:ext>
            </a:extLst>
          </p:cNvPr>
          <p:cNvGraphicFramePr>
            <a:graphicFrameLocks noGrp="1"/>
          </p:cNvGraphicFramePr>
          <p:nvPr>
            <p:extLst>
              <p:ext uri="{D42A27DB-BD31-4B8C-83A1-F6EECF244321}">
                <p14:modId xmlns:p14="http://schemas.microsoft.com/office/powerpoint/2010/main" val="2707871311"/>
              </p:ext>
            </p:extLst>
          </p:nvPr>
        </p:nvGraphicFramePr>
        <p:xfrm>
          <a:off x="1154724" y="1677778"/>
          <a:ext cx="9906000" cy="4265407"/>
        </p:xfrm>
        <a:graphic>
          <a:graphicData uri="http://schemas.openxmlformats.org/drawingml/2006/table">
            <a:tbl>
              <a:tblPr firstRow="1" bandRow="1">
                <a:tableStyleId>{5C22544A-7EE6-4342-B048-85BDC9FD1C3A}</a:tableStyleId>
              </a:tblPr>
              <a:tblGrid>
                <a:gridCol w="3088340">
                  <a:extLst>
                    <a:ext uri="{9D8B030D-6E8A-4147-A177-3AD203B41FA5}">
                      <a16:colId xmlns:a16="http://schemas.microsoft.com/office/drawing/2014/main" xmlns="" val="1196077"/>
                    </a:ext>
                  </a:extLst>
                </a:gridCol>
                <a:gridCol w="1864660">
                  <a:extLst>
                    <a:ext uri="{9D8B030D-6E8A-4147-A177-3AD203B41FA5}">
                      <a16:colId xmlns:a16="http://schemas.microsoft.com/office/drawing/2014/main" xmlns="" val="4237680119"/>
                    </a:ext>
                  </a:extLst>
                </a:gridCol>
                <a:gridCol w="3254187">
                  <a:extLst>
                    <a:ext uri="{9D8B030D-6E8A-4147-A177-3AD203B41FA5}">
                      <a16:colId xmlns:a16="http://schemas.microsoft.com/office/drawing/2014/main" xmlns="" val="3419858498"/>
                    </a:ext>
                  </a:extLst>
                </a:gridCol>
                <a:gridCol w="1698813">
                  <a:extLst>
                    <a:ext uri="{9D8B030D-6E8A-4147-A177-3AD203B41FA5}">
                      <a16:colId xmlns:a16="http://schemas.microsoft.com/office/drawing/2014/main" xmlns="" val="125301291"/>
                    </a:ext>
                  </a:extLst>
                </a:gridCol>
              </a:tblGrid>
              <a:tr h="411049">
                <a:tc>
                  <a:txBody>
                    <a:bodyPr/>
                    <a:lstStyle/>
                    <a:p>
                      <a:pPr algn="ctr"/>
                      <a:r>
                        <a:rPr lang="en-US" sz="1800" b="1" kern="1200" dirty="0">
                          <a:solidFill>
                            <a:schemeClr val="lt1"/>
                          </a:solidFill>
                          <a:latin typeface="+mn-lt"/>
                          <a:ea typeface="+mn-ea"/>
                          <a:cs typeface="+mn-cs"/>
                        </a:rPr>
                        <a:t>Particulars</a:t>
                      </a:r>
                    </a:p>
                  </a:txBody>
                  <a:tcPr/>
                </a:tc>
                <a:tc>
                  <a:txBody>
                    <a:bodyPr/>
                    <a:lstStyle/>
                    <a:p>
                      <a:pPr algn="ctr"/>
                      <a:r>
                        <a:rPr lang="en-US" sz="1800" b="1" kern="1200" dirty="0">
                          <a:solidFill>
                            <a:schemeClr val="lt1"/>
                          </a:solidFill>
                          <a:latin typeface="+mn-lt"/>
                          <a:ea typeface="+mn-ea"/>
                          <a:cs typeface="+mn-cs"/>
                        </a:rPr>
                        <a:t>Amount</a:t>
                      </a:r>
                    </a:p>
                  </a:txBody>
                  <a:tcPr/>
                </a:tc>
                <a:tc>
                  <a:txBody>
                    <a:bodyPr/>
                    <a:lstStyle/>
                    <a:p>
                      <a:pPr algn="ctr"/>
                      <a:r>
                        <a:rPr lang="en-US" sz="1800" b="1" kern="1200" dirty="0">
                          <a:solidFill>
                            <a:schemeClr val="lt1"/>
                          </a:solidFill>
                          <a:latin typeface="+mn-lt"/>
                          <a:ea typeface="+mn-ea"/>
                          <a:cs typeface="+mn-cs"/>
                        </a:rPr>
                        <a:t>Particulars</a:t>
                      </a:r>
                    </a:p>
                  </a:txBody>
                  <a:tcPr/>
                </a:tc>
                <a:tc>
                  <a:txBody>
                    <a:bodyPr/>
                    <a:lstStyle/>
                    <a:p>
                      <a:pPr algn="ctr"/>
                      <a:r>
                        <a:rPr lang="en-US" sz="1800" b="1" kern="1200" dirty="0">
                          <a:solidFill>
                            <a:schemeClr val="lt1"/>
                          </a:solidFill>
                          <a:latin typeface="+mn-lt"/>
                          <a:ea typeface="+mn-ea"/>
                          <a:cs typeface="+mn-cs"/>
                        </a:rPr>
                        <a:t>Amount</a:t>
                      </a:r>
                    </a:p>
                  </a:txBody>
                  <a:tcPr/>
                </a:tc>
                <a:extLst>
                  <a:ext uri="{0D108BD9-81ED-4DB2-BD59-A6C34878D82A}">
                    <a16:rowId xmlns:a16="http://schemas.microsoft.com/office/drawing/2014/main" xmlns="" val="3379495200"/>
                  </a:ext>
                </a:extLst>
              </a:tr>
              <a:tr h="582320">
                <a:tc>
                  <a:txBody>
                    <a:bodyPr/>
                    <a:lstStyle/>
                    <a:p>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To Net Loss as per Costing Books</a:t>
                      </a:r>
                    </a:p>
                  </a:txBody>
                  <a:tcPr/>
                </a:tc>
                <a:tc>
                  <a:txBody>
                    <a:bodyPr/>
                    <a:lstStyle/>
                    <a:p>
                      <a:pPr algn="ctr"/>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5,72,000</a:t>
                      </a:r>
                    </a:p>
                  </a:txBody>
                  <a:tcPr anchor="ct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By Factory Overheads Over Absorbed</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16,000</a:t>
                      </a:r>
                    </a:p>
                  </a:txBody>
                  <a:tcPr anchor="ctr"/>
                </a:tc>
                <a:extLst>
                  <a:ext uri="{0D108BD9-81ED-4DB2-BD59-A6C34878D82A}">
                    <a16:rowId xmlns:a16="http://schemas.microsoft.com/office/drawing/2014/main" xmlns="" val="1925603081"/>
                  </a:ext>
                </a:extLst>
              </a:tr>
              <a:tr h="822099">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To Administration Overheads Under Recovered</a:t>
                      </a:r>
                    </a:p>
                  </a:txBody>
                  <a:tcPr/>
                </a:tc>
                <a:tc>
                  <a:txBody>
                    <a:bodyPr/>
                    <a:lstStyle/>
                    <a:p>
                      <a:pPr algn="ctr"/>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24,000</a:t>
                      </a:r>
                    </a:p>
                  </a:txBody>
                  <a:tcPr anchor="ct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By Interest on Investment</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64,000</a:t>
                      </a:r>
                    </a:p>
                  </a:txBody>
                  <a:tcPr anchor="ctr"/>
                </a:tc>
                <a:extLst>
                  <a:ext uri="{0D108BD9-81ED-4DB2-BD59-A6C34878D82A}">
                    <a16:rowId xmlns:a16="http://schemas.microsoft.com/office/drawing/2014/main" xmlns="" val="953118123"/>
                  </a:ext>
                </a:extLst>
              </a:tr>
              <a:tr h="582320">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To Income Tax not provided in Cost Accounts</a:t>
                      </a:r>
                    </a:p>
                  </a:txBody>
                  <a:tcPr/>
                </a:tc>
                <a:tc>
                  <a:txBody>
                    <a:bodyPr/>
                    <a:lstStyle/>
                    <a:p>
                      <a:pPr algn="ctr"/>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1,54,000</a:t>
                      </a:r>
                    </a:p>
                  </a:txBody>
                  <a:tcPr anchor="ct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By Depreciation Over Charged to Cost Accounts</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25,000</a:t>
                      </a:r>
                    </a:p>
                  </a:txBody>
                  <a:tcPr anchor="ctr"/>
                </a:tc>
                <a:extLst>
                  <a:ext uri="{0D108BD9-81ED-4DB2-BD59-A6C34878D82A}">
                    <a16:rowId xmlns:a16="http://schemas.microsoft.com/office/drawing/2014/main" xmlns="" val="3217719630"/>
                  </a:ext>
                </a:extLst>
              </a:tr>
              <a:tr h="342541">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To Interest on Loan Fund</a:t>
                      </a:r>
                    </a:p>
                  </a:txBody>
                  <a:tcPr/>
                </a:tc>
                <a:tc>
                  <a:txBody>
                    <a:bodyPr/>
                    <a:lstStyle/>
                    <a:p>
                      <a:pPr algn="ctr"/>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2,63,000</a:t>
                      </a:r>
                    </a:p>
                  </a:txBody>
                  <a:tcPr anchor="ctr"/>
                </a:tc>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By Transfer Fees</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16,000</a:t>
                      </a:r>
                    </a:p>
                  </a:txBody>
                  <a:tcPr anchor="ctr"/>
                </a:tc>
                <a:extLst>
                  <a:ext uri="{0D108BD9-81ED-4DB2-BD59-A6C34878D82A}">
                    <a16:rowId xmlns:a16="http://schemas.microsoft.com/office/drawing/2014/main" xmlns="" val="543995291"/>
                  </a:ext>
                </a:extLst>
              </a:tr>
              <a:tr h="0">
                <a:tc>
                  <a:txBody>
                    <a:bodyPr/>
                    <a:lstStyle/>
                    <a:p>
                      <a:pPr marL="0" algn="l" defTabSz="457200" rtl="0" eaLnBrk="1" latinLnBrk="0" hangingPunct="1"/>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tc>
                <a:tc>
                  <a:txBody>
                    <a:bodyPr/>
                    <a:lstStyle/>
                    <a:p>
                      <a:pPr marL="0" algn="ctr" defTabSz="457200" rtl="0" eaLnBrk="1" latinLnBrk="0" hangingPunct="1"/>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tc>
                  <a:txBody>
                    <a:bodyPr/>
                    <a:lstStyle/>
                    <a:p>
                      <a:pPr marL="0" algn="l"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Stores Adjustment in financial books</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8,000</a:t>
                      </a:r>
                    </a:p>
                  </a:txBody>
                  <a:tcPr anchor="ctr"/>
                </a:tc>
                <a:extLst>
                  <a:ext uri="{0D108BD9-81ED-4DB2-BD59-A6C34878D82A}">
                    <a16:rowId xmlns:a16="http://schemas.microsoft.com/office/drawing/2014/main" xmlns="" val="606415666"/>
                  </a:ext>
                </a:extLst>
              </a:tr>
              <a:tr h="582320">
                <a:tc>
                  <a:txBody>
                    <a:bodyPr/>
                    <a:lstStyle/>
                    <a:p>
                      <a:pPr marL="0" algn="l" defTabSz="457200" rtl="0" eaLnBrk="1" latinLnBrk="0" hangingPunct="1"/>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tc>
                <a:tc>
                  <a:txBody>
                    <a:bodyPr/>
                    <a:lstStyle/>
                    <a:p>
                      <a:pPr marL="0" algn="ctr" defTabSz="457200" rtl="0" eaLnBrk="1" latinLnBrk="0" hangingPunct="1"/>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tc>
                  <a:txBody>
                    <a:bodyPr/>
                    <a:lstStyle/>
                    <a:p>
                      <a:pPr marL="0" algn="l" defTabSz="457200" rtl="0" eaLnBrk="1" latinLnBrk="0" hangingPunct="1"/>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By Net Loss as per Financial Books (b/f)</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8,84,000</a:t>
                      </a:r>
                    </a:p>
                  </a:txBody>
                  <a:tcPr anchor="ctr"/>
                </a:tc>
                <a:extLst>
                  <a:ext uri="{0D108BD9-81ED-4DB2-BD59-A6C34878D82A}">
                    <a16:rowId xmlns:a16="http://schemas.microsoft.com/office/drawing/2014/main" xmlns="" val="3264310725"/>
                  </a:ext>
                </a:extLst>
              </a:tr>
              <a:tr h="424598">
                <a:tc>
                  <a:txBody>
                    <a:bodyPr/>
                    <a:lstStyle/>
                    <a:p>
                      <a:pPr marL="0" algn="l" defTabSz="457200" rtl="0" eaLnBrk="1" latinLnBrk="0" hangingPunct="1"/>
                      <a:endPar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10,13,000</a:t>
                      </a:r>
                    </a:p>
                  </a:txBody>
                  <a:tcPr anchor="ctr"/>
                </a:tc>
                <a:tc>
                  <a:txBody>
                    <a:bodyPr/>
                    <a:lstStyle/>
                    <a:p>
                      <a:pPr marL="0" algn="l" defTabSz="457200" rtl="0" eaLnBrk="1" latinLnBrk="0" hangingPunct="1"/>
                      <a:endPar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tc>
                  <a:txBody>
                    <a:bodyPr/>
                    <a:lstStyle/>
                    <a:p>
                      <a:pPr marL="0" algn="ctr" defTabSz="457200" rtl="0" eaLnBrk="1" latinLnBrk="0" hangingPunct="1"/>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10,13,000</a:t>
                      </a:r>
                    </a:p>
                  </a:txBody>
                  <a:tcPr anchor="ctr"/>
                </a:tc>
                <a:extLst>
                  <a:ext uri="{0D108BD9-81ED-4DB2-BD59-A6C34878D82A}">
                    <a16:rowId xmlns:a16="http://schemas.microsoft.com/office/drawing/2014/main" xmlns="" val="1052870566"/>
                  </a:ext>
                </a:extLst>
              </a:tr>
            </a:tbl>
          </a:graphicData>
        </a:graphic>
      </p:graphicFrame>
    </p:spTree>
    <p:extLst>
      <p:ext uri="{BB962C8B-B14F-4D97-AF65-F5344CB8AC3E}">
        <p14:creationId xmlns:p14="http://schemas.microsoft.com/office/powerpoint/2010/main" val="973662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1C66E8-7DD6-41BE-A815-D261D188CECC}"/>
              </a:ext>
            </a:extLst>
          </p:cNvPr>
          <p:cNvSpPr>
            <a:spLocks noGrp="1"/>
          </p:cNvSpPr>
          <p:nvPr>
            <p:ph idx="1"/>
          </p:nvPr>
        </p:nvSpPr>
        <p:spPr>
          <a:xfrm>
            <a:off x="1143001" y="1169894"/>
            <a:ext cx="9905998" cy="739588"/>
          </a:xfrm>
        </p:spPr>
        <p:txBody>
          <a:bodyPr/>
          <a:lstStyle/>
          <a:p>
            <a:pPr marL="0" indent="0" algn="ctr">
              <a:buNone/>
            </a:pPr>
            <a:r>
              <a:rPr lang="en-US" b="1" dirty="0"/>
              <a:t>reconciliation statement</a:t>
            </a:r>
          </a:p>
        </p:txBody>
      </p:sp>
      <p:graphicFrame>
        <p:nvGraphicFramePr>
          <p:cNvPr id="2" name="Table 4">
            <a:extLst>
              <a:ext uri="{FF2B5EF4-FFF2-40B4-BE49-F238E27FC236}">
                <a16:creationId xmlns:a16="http://schemas.microsoft.com/office/drawing/2014/main" xmlns="" id="{2E240D4C-9F16-40EE-A525-7362E6793AFE}"/>
              </a:ext>
            </a:extLst>
          </p:cNvPr>
          <p:cNvGraphicFramePr>
            <a:graphicFrameLocks noGrp="1"/>
          </p:cNvGraphicFramePr>
          <p:nvPr>
            <p:extLst>
              <p:ext uri="{D42A27DB-BD31-4B8C-83A1-F6EECF244321}">
                <p14:modId xmlns:p14="http://schemas.microsoft.com/office/powerpoint/2010/main" val="300091513"/>
              </p:ext>
            </p:extLst>
          </p:nvPr>
        </p:nvGraphicFramePr>
        <p:xfrm>
          <a:off x="1143001" y="2026023"/>
          <a:ext cx="9905998" cy="4536143"/>
        </p:xfrm>
        <a:graphic>
          <a:graphicData uri="http://schemas.openxmlformats.org/drawingml/2006/table">
            <a:tbl>
              <a:tblPr firstRow="1" bandRow="1">
                <a:tableStyleId>{5C22544A-7EE6-4342-B048-85BDC9FD1C3A}</a:tableStyleId>
              </a:tblPr>
              <a:tblGrid>
                <a:gridCol w="6264089">
                  <a:extLst>
                    <a:ext uri="{9D8B030D-6E8A-4147-A177-3AD203B41FA5}">
                      <a16:colId xmlns:a16="http://schemas.microsoft.com/office/drawing/2014/main" xmlns="" val="4092136226"/>
                    </a:ext>
                  </a:extLst>
                </a:gridCol>
                <a:gridCol w="1638860">
                  <a:extLst>
                    <a:ext uri="{9D8B030D-6E8A-4147-A177-3AD203B41FA5}">
                      <a16:colId xmlns:a16="http://schemas.microsoft.com/office/drawing/2014/main" xmlns="" val="2570022883"/>
                    </a:ext>
                  </a:extLst>
                </a:gridCol>
                <a:gridCol w="2003049">
                  <a:extLst>
                    <a:ext uri="{9D8B030D-6E8A-4147-A177-3AD203B41FA5}">
                      <a16:colId xmlns:a16="http://schemas.microsoft.com/office/drawing/2014/main" xmlns="" val="3534675996"/>
                    </a:ext>
                  </a:extLst>
                </a:gridCol>
              </a:tblGrid>
              <a:tr h="438392">
                <a:tc>
                  <a:txBody>
                    <a:bodyPr/>
                    <a:lstStyle/>
                    <a:p>
                      <a:pPr algn="ctr"/>
                      <a:r>
                        <a:rPr lang="en-US" dirty="0"/>
                        <a:t>Particulars</a:t>
                      </a:r>
                    </a:p>
                  </a:txBody>
                  <a:tcPr/>
                </a:tc>
                <a:tc>
                  <a:txBody>
                    <a:bodyPr/>
                    <a:lstStyle/>
                    <a:p>
                      <a:pPr algn="ctr"/>
                      <a:r>
                        <a:rPr lang="en-US" dirty="0"/>
                        <a:t>Amount</a:t>
                      </a:r>
                    </a:p>
                  </a:txBody>
                  <a:tcPr/>
                </a:tc>
                <a:tc>
                  <a:txBody>
                    <a:bodyPr/>
                    <a:lstStyle/>
                    <a:p>
                      <a:pPr algn="ctr"/>
                      <a:r>
                        <a:rPr lang="en-US" dirty="0"/>
                        <a:t>Amount</a:t>
                      </a:r>
                    </a:p>
                  </a:txBody>
                  <a:tcPr/>
                </a:tc>
                <a:extLst>
                  <a:ext uri="{0D108BD9-81ED-4DB2-BD59-A6C34878D82A}">
                    <a16:rowId xmlns:a16="http://schemas.microsoft.com/office/drawing/2014/main" xmlns="" val="2726242969"/>
                  </a:ext>
                </a:extLst>
              </a:tr>
              <a:tr h="365327">
                <a:tc>
                  <a:txBody>
                    <a:bodyPr/>
                    <a:lstStyle/>
                    <a:p>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Net Loss as per Financial Accounts</a:t>
                      </a:r>
                    </a:p>
                  </a:txBody>
                  <a:tcPr/>
                </a:tc>
                <a:tc>
                  <a:txBody>
                    <a:bodyPr/>
                    <a:lstStyle/>
                    <a:p>
                      <a:pPr algn="ctr"/>
                      <a:endPar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tc>
                  <a:txBody>
                    <a:bodyPr/>
                    <a:lstStyle/>
                    <a:p>
                      <a:pPr algn="ctr"/>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8,84,000</a:t>
                      </a:r>
                    </a:p>
                  </a:txBody>
                  <a:tcPr anchor="ctr"/>
                </a:tc>
                <a:extLst>
                  <a:ext uri="{0D108BD9-81ED-4DB2-BD59-A6C34878D82A}">
                    <a16:rowId xmlns:a16="http://schemas.microsoft.com/office/drawing/2014/main" xmlns="" val="155016382"/>
                  </a:ext>
                </a:extLst>
              </a:tr>
              <a:tr h="365327">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Add: Factory Overheads Over Absorbed</a:t>
                      </a:r>
                    </a:p>
                  </a:txBody>
                  <a:tcPr/>
                </a:tc>
                <a:tc>
                  <a:txBody>
                    <a:bodyPr/>
                    <a:lstStyle/>
                    <a:p>
                      <a:pPr algn="ctr"/>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16,000</a:t>
                      </a:r>
                    </a:p>
                  </a:txBody>
                  <a:tcPr anchor="ctr"/>
                </a:tc>
                <a:tc>
                  <a:txBody>
                    <a:bodyPr/>
                    <a:lstStyle/>
                    <a:p>
                      <a:pPr algn="ctr"/>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extLst>
                  <a:ext uri="{0D108BD9-81ED-4DB2-BD59-A6C34878D82A}">
                    <a16:rowId xmlns:a16="http://schemas.microsoft.com/office/drawing/2014/main" xmlns="" val="1094690705"/>
                  </a:ext>
                </a:extLst>
              </a:tr>
              <a:tr h="365327">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Interest on Investment </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64,000</a:t>
                      </a:r>
                    </a:p>
                  </a:txBody>
                  <a:tcPr anchor="ctr"/>
                </a:tc>
                <a:tc>
                  <a:txBody>
                    <a:bodyPr/>
                    <a:lstStyle/>
                    <a:p>
                      <a:pPr algn="ctr"/>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extLst>
                  <a:ext uri="{0D108BD9-81ED-4DB2-BD59-A6C34878D82A}">
                    <a16:rowId xmlns:a16="http://schemas.microsoft.com/office/drawing/2014/main" xmlns="" val="3015680479"/>
                  </a:ext>
                </a:extLst>
              </a:tr>
              <a:tr h="365327">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Depreciation Over Charged in Cost Accounts</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25,000</a:t>
                      </a:r>
                    </a:p>
                  </a:txBody>
                  <a:tcPr anchor="ctr"/>
                </a:tc>
                <a:tc>
                  <a:txBody>
                    <a:bodyPr/>
                    <a:lstStyle/>
                    <a:p>
                      <a:pPr algn="ctr"/>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extLst>
                  <a:ext uri="{0D108BD9-81ED-4DB2-BD59-A6C34878D82A}">
                    <a16:rowId xmlns:a16="http://schemas.microsoft.com/office/drawing/2014/main" xmlns="" val="230004732"/>
                  </a:ext>
                </a:extLst>
              </a:tr>
              <a:tr h="365327">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Transfer Fees</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16,000</a:t>
                      </a:r>
                    </a:p>
                  </a:txBody>
                  <a:tcPr anchor="ctr"/>
                </a:tc>
                <a:tc>
                  <a:txBody>
                    <a:bodyPr/>
                    <a:lstStyle/>
                    <a:p>
                      <a:pPr algn="ctr"/>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extLst>
                  <a:ext uri="{0D108BD9-81ED-4DB2-BD59-A6C34878D82A}">
                    <a16:rowId xmlns:a16="http://schemas.microsoft.com/office/drawing/2014/main" xmlns="" val="3647835408"/>
                  </a:ext>
                </a:extLst>
              </a:tr>
              <a:tr h="365327">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Stores Adjustment</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8,000</a:t>
                      </a:r>
                    </a:p>
                  </a:txBody>
                  <a:tcPr anchor="ctr"/>
                </a:tc>
                <a:tc>
                  <a:txBody>
                    <a:bodyPr/>
                    <a:lstStyle/>
                    <a:p>
                      <a:pPr algn="ctr"/>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1,29,000</a:t>
                      </a:r>
                    </a:p>
                  </a:txBody>
                  <a:tcPr anchor="ctr"/>
                </a:tc>
                <a:extLst>
                  <a:ext uri="{0D108BD9-81ED-4DB2-BD59-A6C34878D82A}">
                    <a16:rowId xmlns:a16="http://schemas.microsoft.com/office/drawing/2014/main" xmlns="" val="3368300919"/>
                  </a:ext>
                </a:extLst>
              </a:tr>
              <a:tr h="365327">
                <a:tc>
                  <a:txBody>
                    <a:bodyPr/>
                    <a:lstStyle/>
                    <a:p>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tc>
                <a:tc>
                  <a:txBody>
                    <a:bodyPr/>
                    <a:lstStyle/>
                    <a:p>
                      <a:pPr marL="0" algn="ctr" defTabSz="457200" rtl="0" eaLnBrk="1" latinLnBrk="0" hangingPunct="1"/>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tc>
                  <a:txBody>
                    <a:bodyPr/>
                    <a:lstStyle/>
                    <a:p>
                      <a:pPr algn="ctr"/>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10,13,000</a:t>
                      </a:r>
                    </a:p>
                  </a:txBody>
                  <a:tcPr anchor="ctr"/>
                </a:tc>
                <a:extLst>
                  <a:ext uri="{0D108BD9-81ED-4DB2-BD59-A6C34878D82A}">
                    <a16:rowId xmlns:a16="http://schemas.microsoft.com/office/drawing/2014/main" xmlns="" val="1406645549"/>
                  </a:ext>
                </a:extLst>
              </a:tr>
              <a:tr h="365327">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Less: Administration Overheads Under Recovered</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24,000</a:t>
                      </a:r>
                    </a:p>
                  </a:txBody>
                  <a:tcPr anchor="ctr"/>
                </a:tc>
                <a:tc>
                  <a:txBody>
                    <a:bodyPr/>
                    <a:lstStyle/>
                    <a:p>
                      <a:pPr algn="ctr"/>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extLst>
                  <a:ext uri="{0D108BD9-81ED-4DB2-BD59-A6C34878D82A}">
                    <a16:rowId xmlns:a16="http://schemas.microsoft.com/office/drawing/2014/main" xmlns="" val="1847807549"/>
                  </a:ext>
                </a:extLst>
              </a:tr>
              <a:tr h="365327">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Income tax</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1,54,000</a:t>
                      </a:r>
                    </a:p>
                  </a:txBody>
                  <a:tcPr anchor="ctr"/>
                </a:tc>
                <a:tc>
                  <a:txBody>
                    <a:bodyPr/>
                    <a:lstStyle/>
                    <a:p>
                      <a:pPr algn="ctr"/>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extLst>
                  <a:ext uri="{0D108BD9-81ED-4DB2-BD59-A6C34878D82A}">
                    <a16:rowId xmlns:a16="http://schemas.microsoft.com/office/drawing/2014/main" xmlns="" val="1208704009"/>
                  </a:ext>
                </a:extLst>
              </a:tr>
              <a:tr h="365327">
                <a:tc>
                  <a:txBody>
                    <a:bodyPr/>
                    <a:lstStyle/>
                    <a:p>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Interest on Loan Fund</a:t>
                      </a:r>
                    </a:p>
                  </a:txBody>
                  <a:tcPr/>
                </a:tc>
                <a:tc>
                  <a:txBody>
                    <a:bodyPr/>
                    <a:lstStyle/>
                    <a:p>
                      <a:pPr marL="0" algn="ctr" defTabSz="457200" rtl="0" eaLnBrk="1" latinLnBrk="0" hangingPunct="1"/>
                      <a:r>
                        <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2,63,000</a:t>
                      </a:r>
                    </a:p>
                  </a:txBody>
                  <a:tcPr anchor="ctr"/>
                </a:tc>
                <a:tc>
                  <a:txBody>
                    <a:bodyPr/>
                    <a:lstStyle/>
                    <a:p>
                      <a:pPr algn="ctr"/>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4,41,000</a:t>
                      </a:r>
                    </a:p>
                  </a:txBody>
                  <a:tcPr anchor="ctr"/>
                </a:tc>
                <a:extLst>
                  <a:ext uri="{0D108BD9-81ED-4DB2-BD59-A6C34878D82A}">
                    <a16:rowId xmlns:a16="http://schemas.microsoft.com/office/drawing/2014/main" xmlns="" val="4089325522"/>
                  </a:ext>
                </a:extLst>
              </a:tr>
              <a:tr h="444481">
                <a:tc>
                  <a:txBody>
                    <a:bodyPr/>
                    <a:lstStyle/>
                    <a:p>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Net loss as per Cost Accounts</a:t>
                      </a:r>
                    </a:p>
                  </a:txBody>
                  <a:tcPr/>
                </a:tc>
                <a:tc>
                  <a:txBody>
                    <a:bodyPr/>
                    <a:lstStyle/>
                    <a:p>
                      <a:pPr marL="0" algn="ctr" defTabSz="457200" rtl="0" eaLnBrk="1" latinLnBrk="0" hangingPunct="1"/>
                      <a:endParaRPr lang="en-US" sz="1400"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txBody>
                  <a:tcPr anchor="ctr"/>
                </a:tc>
                <a:tc>
                  <a:txBody>
                    <a:bodyPr/>
                    <a:lstStyle/>
                    <a:p>
                      <a:pPr algn="ctr"/>
                      <a:r>
                        <a:rPr lang="en-US" sz="1400" b="1" kern="12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5,72,000</a:t>
                      </a:r>
                    </a:p>
                  </a:txBody>
                  <a:tcPr anchor="ctr"/>
                </a:tc>
                <a:extLst>
                  <a:ext uri="{0D108BD9-81ED-4DB2-BD59-A6C34878D82A}">
                    <a16:rowId xmlns:a16="http://schemas.microsoft.com/office/drawing/2014/main" xmlns="" val="276240377"/>
                  </a:ext>
                </a:extLst>
              </a:tr>
            </a:tbl>
          </a:graphicData>
        </a:graphic>
      </p:graphicFrame>
    </p:spTree>
    <p:extLst>
      <p:ext uri="{BB962C8B-B14F-4D97-AF65-F5344CB8AC3E}">
        <p14:creationId xmlns:p14="http://schemas.microsoft.com/office/powerpoint/2010/main" val="4256254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076F3-64A4-49FF-930E-DCFD9CEECB59}"/>
              </a:ext>
            </a:extLst>
          </p:cNvPr>
          <p:cNvSpPr>
            <a:spLocks noGrp="1"/>
          </p:cNvSpPr>
          <p:nvPr>
            <p:ph type="title"/>
          </p:nvPr>
        </p:nvSpPr>
        <p:spPr>
          <a:xfrm>
            <a:off x="1143001" y="2476500"/>
            <a:ext cx="9905998" cy="1905000"/>
          </a:xfrm>
        </p:spPr>
        <p:txBody>
          <a:bodyPr>
            <a:normAutofit/>
          </a:bodyPr>
          <a:lstStyle/>
          <a:p>
            <a:pPr algn="ctr"/>
            <a:r>
              <a:rPr lang="en-US" sz="7200" b="1" dirty="0">
                <a:solidFill>
                  <a:srgbClr val="FFFF00"/>
                </a:solidFill>
                <a:latin typeface="Times New Roman" pitchFamily="18" charset="0"/>
                <a:cs typeface="Times New Roman" pitchFamily="18" charset="0"/>
              </a:rPr>
              <a:t>Thank You</a:t>
            </a:r>
          </a:p>
        </p:txBody>
      </p:sp>
    </p:spTree>
    <p:extLst>
      <p:ext uri="{BB962C8B-B14F-4D97-AF65-F5344CB8AC3E}">
        <p14:creationId xmlns:p14="http://schemas.microsoft.com/office/powerpoint/2010/main" val="563964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DA2C-AF20-4F7A-8026-1BA08E2468EA}"/>
              </a:ext>
            </a:extLst>
          </p:cNvPr>
          <p:cNvSpPr>
            <a:spLocks noGrp="1"/>
          </p:cNvSpPr>
          <p:nvPr>
            <p:ph type="title"/>
          </p:nvPr>
        </p:nvSpPr>
        <p:spPr>
          <a:xfrm>
            <a:off x="1141413" y="609600"/>
            <a:ext cx="9905998" cy="1048871"/>
          </a:xfrm>
        </p:spPr>
        <p:txBody>
          <a:bodyPr/>
          <a:lstStyle/>
          <a:p>
            <a:r>
              <a:rPr lang="en-US" b="1" dirty="0">
                <a:solidFill>
                  <a:srgbClr val="FFFF00"/>
                </a:solidFill>
                <a:latin typeface="Times New Roman" pitchFamily="18" charset="0"/>
                <a:cs typeface="Times New Roman" pitchFamily="18" charset="0"/>
              </a:rPr>
              <a:t>Introduction</a:t>
            </a:r>
          </a:p>
        </p:txBody>
      </p:sp>
      <p:sp>
        <p:nvSpPr>
          <p:cNvPr id="3" name="Content Placeholder 2">
            <a:extLst>
              <a:ext uri="{FF2B5EF4-FFF2-40B4-BE49-F238E27FC236}">
                <a16:creationId xmlns:a16="http://schemas.microsoft.com/office/drawing/2014/main" xmlns="" id="{441C0060-B31E-4E97-A86B-C3479CDB8906}"/>
              </a:ext>
            </a:extLst>
          </p:cNvPr>
          <p:cNvSpPr>
            <a:spLocks noGrp="1"/>
          </p:cNvSpPr>
          <p:nvPr>
            <p:ph idx="1"/>
          </p:nvPr>
        </p:nvSpPr>
        <p:spPr>
          <a:xfrm>
            <a:off x="977291" y="1828800"/>
            <a:ext cx="6900617" cy="3704492"/>
          </a:xfrm>
        </p:spPr>
        <p:txBody>
          <a:bodyPr>
            <a:normAutofit/>
          </a:bodyPr>
          <a:lstStyle/>
          <a:p>
            <a:pPr marL="0" indent="0" algn="just">
              <a:buNone/>
            </a:pPr>
            <a:r>
              <a:rPr lang="en-US" sz="2000" b="1" dirty="0" smtClean="0">
                <a:effectLst>
                  <a:glow rad="38100">
                    <a:schemeClr val="bg1">
                      <a:lumMod val="50000"/>
                      <a:lumOff val="50000"/>
                      <a:alpha val="20000"/>
                    </a:schemeClr>
                  </a:glow>
                </a:effectLst>
                <a:latin typeface="Times New Roman" pitchFamily="18" charset="0"/>
                <a:cs typeface="Times New Roman" pitchFamily="18" charset="0"/>
              </a:rPr>
              <a:t>In companies that follow the non-integrated accounting system, there are two sets of books of accounts that are prepared, the financial accounts and the cost accounts</a:t>
            </a:r>
          </a:p>
          <a:p>
            <a:pPr algn="just"/>
            <a:r>
              <a:rPr lang="en-US" sz="2000" b="1" dirty="0" smtClean="0">
                <a:effectLst>
                  <a:glow rad="38100">
                    <a:schemeClr val="bg1">
                      <a:lumMod val="50000"/>
                      <a:lumOff val="50000"/>
                      <a:alpha val="20000"/>
                    </a:schemeClr>
                  </a:glow>
                </a:effectLst>
                <a:latin typeface="Times New Roman" pitchFamily="18" charset="0"/>
                <a:cs typeface="Times New Roman" pitchFamily="18" charset="0"/>
              </a:rPr>
              <a:t>They both deal with the same basic transactions in different manners and approaches and hence there is usually a difference in the final profit/loss that is obtained.</a:t>
            </a:r>
          </a:p>
          <a:p>
            <a:pPr algn="just"/>
            <a:r>
              <a:rPr lang="en-US" sz="2000" b="1" dirty="0" smtClean="0">
                <a:effectLst>
                  <a:glow rad="38100">
                    <a:schemeClr val="bg1">
                      <a:lumMod val="50000"/>
                      <a:lumOff val="50000"/>
                      <a:alpha val="20000"/>
                    </a:schemeClr>
                  </a:glow>
                </a:effectLst>
                <a:latin typeface="Times New Roman" pitchFamily="18" charset="0"/>
                <a:cs typeface="Times New Roman" pitchFamily="18" charset="0"/>
              </a:rPr>
              <a:t>Hence, there is a need to reconcile both the sets of accounts</a:t>
            </a:r>
            <a:r>
              <a:rPr lang="en-US" sz="2000" dirty="0" smtClean="0">
                <a:effectLst>
                  <a:glow rad="38100">
                    <a:schemeClr val="bg1">
                      <a:lumMod val="50000"/>
                      <a:lumOff val="50000"/>
                      <a:alpha val="20000"/>
                    </a:schemeClr>
                  </a:glow>
                </a:effectLst>
                <a:latin typeface="Times New Roman" pitchFamily="18" charset="0"/>
                <a:cs typeface="Times New Roman" pitchFamily="18" charset="0"/>
              </a:rPr>
              <a:t>.</a:t>
            </a:r>
            <a:endParaRPr lang="en-US" sz="2000" dirty="0">
              <a:effectLst>
                <a:glow rad="38100">
                  <a:schemeClr val="bg1">
                    <a:lumMod val="50000"/>
                    <a:lumOff val="50000"/>
                    <a:alpha val="20000"/>
                  </a:schemeClr>
                </a:glo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26B0F8AD-C4C3-43AE-839B-110D585C55BB}"/>
              </a:ext>
            </a:extLst>
          </p:cNvPr>
          <p:cNvPicPr>
            <a:picLocks noChangeAspect="1"/>
          </p:cNvPicPr>
          <p:nvPr/>
        </p:nvPicPr>
        <p:blipFill>
          <a:blip r:embed="rId2"/>
          <a:stretch>
            <a:fillRect/>
          </a:stretch>
        </p:blipFill>
        <p:spPr>
          <a:xfrm>
            <a:off x="8093213" y="2182216"/>
            <a:ext cx="3973968" cy="2507016"/>
          </a:xfrm>
          <a:prstGeom prst="rect">
            <a:avLst/>
          </a:prstGeom>
        </p:spPr>
      </p:pic>
    </p:spTree>
    <p:extLst>
      <p:ext uri="{BB962C8B-B14F-4D97-AF65-F5344CB8AC3E}">
        <p14:creationId xmlns:p14="http://schemas.microsoft.com/office/powerpoint/2010/main" val="2770182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DA2C-AF20-4F7A-8026-1BA08E2468EA}"/>
              </a:ext>
            </a:extLst>
          </p:cNvPr>
          <p:cNvSpPr>
            <a:spLocks noGrp="1"/>
          </p:cNvSpPr>
          <p:nvPr>
            <p:ph type="title"/>
          </p:nvPr>
        </p:nvSpPr>
        <p:spPr>
          <a:xfrm>
            <a:off x="1141413" y="609600"/>
            <a:ext cx="9905998" cy="1048871"/>
          </a:xfrm>
        </p:spPr>
        <p:txBody>
          <a:bodyPr/>
          <a:lstStyle/>
          <a:p>
            <a:r>
              <a:rPr lang="en-US" b="1" dirty="0">
                <a:solidFill>
                  <a:srgbClr val="FFFF00"/>
                </a:solidFill>
                <a:latin typeface="Times New Roman" pitchFamily="18" charset="0"/>
                <a:cs typeface="Times New Roman" pitchFamily="18" charset="0"/>
              </a:rPr>
              <a:t>Need for reconciliation</a:t>
            </a:r>
          </a:p>
        </p:txBody>
      </p:sp>
      <p:sp>
        <p:nvSpPr>
          <p:cNvPr id="3" name="Content Placeholder 2">
            <a:extLst>
              <a:ext uri="{FF2B5EF4-FFF2-40B4-BE49-F238E27FC236}">
                <a16:creationId xmlns:a16="http://schemas.microsoft.com/office/drawing/2014/main" xmlns="" id="{441C0060-B31E-4E97-A86B-C3479CDB8906}"/>
              </a:ext>
            </a:extLst>
          </p:cNvPr>
          <p:cNvSpPr>
            <a:spLocks noGrp="1"/>
          </p:cNvSpPr>
          <p:nvPr>
            <p:ph idx="1"/>
          </p:nvPr>
        </p:nvSpPr>
        <p:spPr>
          <a:xfrm>
            <a:off x="1141413" y="2160494"/>
            <a:ext cx="9905998" cy="4087905"/>
          </a:xfrm>
        </p:spPr>
        <p:txBody>
          <a:bodyPr>
            <a:noAutofit/>
          </a:bodyPr>
          <a:lstStyle/>
          <a:p>
            <a:pPr algn="just">
              <a:spcAft>
                <a:spcPts val="480"/>
              </a:spcAft>
            </a:pPr>
            <a:r>
              <a:rPr lang="en-US" sz="2100" dirty="0">
                <a:latin typeface="Times New Roman" pitchFamily="18" charset="0"/>
                <a:cs typeface="Times New Roman" pitchFamily="18" charset="0"/>
              </a:rPr>
              <a:t>To find out the reasons for the difference in profit/loss shown by cost accounts and financial accounts</a:t>
            </a:r>
          </a:p>
          <a:p>
            <a:pPr algn="just">
              <a:spcAft>
                <a:spcPts val="480"/>
              </a:spcAft>
            </a:pPr>
            <a:r>
              <a:rPr lang="en-US" sz="2100" dirty="0">
                <a:latin typeface="Times New Roman" pitchFamily="18" charset="0"/>
                <a:cs typeface="Times New Roman" pitchFamily="18" charset="0"/>
              </a:rPr>
              <a:t>To ensure the mathematical accuracy and reliability of cost accounts in order to have appropriate cost ascertainment and cost-control.</a:t>
            </a:r>
          </a:p>
          <a:p>
            <a:pPr algn="just">
              <a:spcAft>
                <a:spcPts val="480"/>
              </a:spcAft>
            </a:pPr>
            <a:r>
              <a:rPr lang="en-US" sz="2100" dirty="0">
                <a:latin typeface="Times New Roman" pitchFamily="18" charset="0"/>
                <a:cs typeface="Times New Roman" pitchFamily="18" charset="0"/>
              </a:rPr>
              <a:t>To facilitate coordination and promote better cooperation between the activities of financial and cost sections of the accounting departments.</a:t>
            </a:r>
          </a:p>
          <a:p>
            <a:pPr algn="just">
              <a:spcAft>
                <a:spcPts val="480"/>
              </a:spcAft>
            </a:pPr>
            <a:r>
              <a:rPr lang="en-US" sz="2100" dirty="0">
                <a:latin typeface="Times New Roman" pitchFamily="18" charset="0"/>
                <a:cs typeface="Times New Roman" pitchFamily="18" charset="0"/>
              </a:rPr>
              <a:t>To place the management in better position to acquaint itself with the reasons for variation in profit/loss and paving the way for more effective internal control</a:t>
            </a:r>
          </a:p>
          <a:p>
            <a:pPr algn="just">
              <a:spcAft>
                <a:spcPts val="480"/>
              </a:spcAft>
            </a:pPr>
            <a:r>
              <a:rPr lang="en-US" sz="2100" dirty="0">
                <a:latin typeface="Times New Roman" pitchFamily="18" charset="0"/>
                <a:cs typeface="Times New Roman" pitchFamily="18" charset="0"/>
              </a:rPr>
              <a:t>for standardization of policies regarding stock valuation, recovery of overheads, etc.</a:t>
            </a:r>
          </a:p>
        </p:txBody>
      </p:sp>
    </p:spTree>
    <p:extLst>
      <p:ext uri="{BB962C8B-B14F-4D97-AF65-F5344CB8AC3E}">
        <p14:creationId xmlns:p14="http://schemas.microsoft.com/office/powerpoint/2010/main" val="552945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DA2C-AF20-4F7A-8026-1BA08E2468EA}"/>
              </a:ext>
            </a:extLst>
          </p:cNvPr>
          <p:cNvSpPr>
            <a:spLocks noGrp="1"/>
          </p:cNvSpPr>
          <p:nvPr>
            <p:ph type="title"/>
          </p:nvPr>
        </p:nvSpPr>
        <p:spPr>
          <a:xfrm>
            <a:off x="1141413" y="609600"/>
            <a:ext cx="9905998" cy="1048871"/>
          </a:xfrm>
        </p:spPr>
        <p:txBody>
          <a:bodyPr/>
          <a:lstStyle/>
          <a:p>
            <a:r>
              <a:rPr lang="en-US" dirty="0">
                <a:solidFill>
                  <a:srgbClr val="FFFF00"/>
                </a:solidFill>
                <a:latin typeface="Times New Roman" pitchFamily="18" charset="0"/>
                <a:cs typeface="Times New Roman" pitchFamily="18" charset="0"/>
              </a:rPr>
              <a:t>Reasons for differences</a:t>
            </a:r>
          </a:p>
        </p:txBody>
      </p:sp>
      <p:sp>
        <p:nvSpPr>
          <p:cNvPr id="3" name="Content Placeholder 2">
            <a:extLst>
              <a:ext uri="{FF2B5EF4-FFF2-40B4-BE49-F238E27FC236}">
                <a16:creationId xmlns:a16="http://schemas.microsoft.com/office/drawing/2014/main" xmlns="" id="{441C0060-B31E-4E97-A86B-C3479CDB8906}"/>
              </a:ext>
            </a:extLst>
          </p:cNvPr>
          <p:cNvSpPr>
            <a:spLocks noGrp="1"/>
          </p:cNvSpPr>
          <p:nvPr>
            <p:ph idx="1"/>
          </p:nvPr>
        </p:nvSpPr>
        <p:spPr>
          <a:xfrm>
            <a:off x="1141413" y="1770186"/>
            <a:ext cx="5985528" cy="4648544"/>
          </a:xfrm>
        </p:spPr>
        <p:txBody>
          <a:bodyPr>
            <a:normAutofit/>
          </a:bodyPr>
          <a:lstStyle/>
          <a:p>
            <a:pPr algn="just"/>
            <a:r>
              <a:rPr lang="en-US" sz="2000" b="1" dirty="0">
                <a:solidFill>
                  <a:schemeClr val="bg1"/>
                </a:solidFill>
                <a:latin typeface="Times New Roman" pitchFamily="18" charset="0"/>
                <a:cs typeface="Times New Roman" pitchFamily="18" charset="0"/>
              </a:rPr>
              <a:t>Items included only in financial accounts</a:t>
            </a:r>
          </a:p>
          <a:p>
            <a:pPr lvl="1" algn="just"/>
            <a:r>
              <a:rPr lang="en-US" sz="2000" dirty="0">
                <a:latin typeface="Times New Roman" pitchFamily="18" charset="0"/>
                <a:cs typeface="Times New Roman" pitchFamily="18" charset="0"/>
              </a:rPr>
              <a:t>Purely financial expenses</a:t>
            </a:r>
          </a:p>
          <a:p>
            <a:pPr lvl="2" algn="just">
              <a:buFont typeface="Arial" panose="020B0604020202020204" pitchFamily="34" charset="0"/>
              <a:buChar char="•"/>
            </a:pPr>
            <a:r>
              <a:rPr lang="en-US" sz="2000" dirty="0">
                <a:latin typeface="Times New Roman" pitchFamily="18" charset="0"/>
                <a:cs typeface="Times New Roman" pitchFamily="18" charset="0"/>
              </a:rPr>
              <a:t>Loss on capital assets</a:t>
            </a:r>
          </a:p>
          <a:p>
            <a:pPr lvl="2" algn="just">
              <a:buFont typeface="Arial" panose="020B0604020202020204" pitchFamily="34" charset="0"/>
              <a:buChar char="•"/>
            </a:pPr>
            <a:r>
              <a:rPr lang="en-US" sz="2000" dirty="0">
                <a:latin typeface="Times New Roman" pitchFamily="18" charset="0"/>
                <a:cs typeface="Times New Roman" pitchFamily="18" charset="0"/>
              </a:rPr>
              <a:t>Stamp duty and expenses on issue and transfer of stock, shares and bonds</a:t>
            </a:r>
          </a:p>
          <a:p>
            <a:pPr lvl="2" algn="just">
              <a:buFont typeface="Arial" panose="020B0604020202020204" pitchFamily="34" charset="0"/>
              <a:buChar char="•"/>
            </a:pPr>
            <a:r>
              <a:rPr lang="en-US" sz="2000" dirty="0">
                <a:latin typeface="Times New Roman" pitchFamily="18" charset="0"/>
                <a:cs typeface="Times New Roman" pitchFamily="18" charset="0"/>
              </a:rPr>
              <a:t>Loss on investments</a:t>
            </a:r>
          </a:p>
          <a:p>
            <a:pPr lvl="2" algn="just">
              <a:buFont typeface="Arial" panose="020B0604020202020204" pitchFamily="34" charset="0"/>
              <a:buChar char="•"/>
            </a:pPr>
            <a:r>
              <a:rPr lang="en-US" sz="2000" dirty="0">
                <a:latin typeface="Times New Roman" pitchFamily="18" charset="0"/>
                <a:cs typeface="Times New Roman" pitchFamily="18" charset="0"/>
              </a:rPr>
              <a:t>Discount on debentures, bonds</a:t>
            </a:r>
          </a:p>
          <a:p>
            <a:pPr lvl="2" algn="just">
              <a:buFont typeface="Arial" panose="020B0604020202020204" pitchFamily="34" charset="0"/>
              <a:buChar char="•"/>
            </a:pPr>
            <a:r>
              <a:rPr lang="en-US" sz="2000" dirty="0">
                <a:latin typeface="Times New Roman" pitchFamily="18" charset="0"/>
                <a:cs typeface="Times New Roman" pitchFamily="18" charset="0"/>
              </a:rPr>
              <a:t>Fines and penalties</a:t>
            </a:r>
          </a:p>
          <a:p>
            <a:pPr lvl="2" algn="just">
              <a:buFont typeface="Arial" panose="020B0604020202020204" pitchFamily="34" charset="0"/>
              <a:buChar char="•"/>
            </a:pPr>
            <a:r>
              <a:rPr lang="en-US" sz="2000" dirty="0">
                <a:latin typeface="Times New Roman" pitchFamily="18" charset="0"/>
                <a:cs typeface="Times New Roman" pitchFamily="18" charset="0"/>
              </a:rPr>
              <a:t>Interest on bank loans</a:t>
            </a:r>
          </a:p>
        </p:txBody>
      </p:sp>
      <p:pic>
        <p:nvPicPr>
          <p:cNvPr id="5" name="Picture 4">
            <a:extLst>
              <a:ext uri="{FF2B5EF4-FFF2-40B4-BE49-F238E27FC236}">
                <a16:creationId xmlns:a16="http://schemas.microsoft.com/office/drawing/2014/main" xmlns="" id="{D551E93A-AF14-4DF0-9D88-6AAE62CF0B33}"/>
              </a:ext>
            </a:extLst>
          </p:cNvPr>
          <p:cNvPicPr>
            <a:picLocks noChangeAspect="1"/>
          </p:cNvPicPr>
          <p:nvPr/>
        </p:nvPicPr>
        <p:blipFill>
          <a:blip r:embed="rId2"/>
          <a:stretch>
            <a:fillRect/>
          </a:stretch>
        </p:blipFill>
        <p:spPr>
          <a:xfrm>
            <a:off x="7555505" y="1926566"/>
            <a:ext cx="3462580" cy="2579924"/>
          </a:xfrm>
          <a:prstGeom prst="rect">
            <a:avLst/>
          </a:prstGeom>
        </p:spPr>
      </p:pic>
      <p:pic>
        <p:nvPicPr>
          <p:cNvPr id="7" name="Picture 6">
            <a:extLst>
              <a:ext uri="{FF2B5EF4-FFF2-40B4-BE49-F238E27FC236}">
                <a16:creationId xmlns:a16="http://schemas.microsoft.com/office/drawing/2014/main" xmlns="" id="{FA7C096C-7AF1-495B-84F3-43D54ACEC3BC}"/>
              </a:ext>
            </a:extLst>
          </p:cNvPr>
          <p:cNvPicPr>
            <a:picLocks noChangeAspect="1"/>
          </p:cNvPicPr>
          <p:nvPr/>
        </p:nvPicPr>
        <p:blipFill>
          <a:blip r:embed="rId3"/>
          <a:stretch>
            <a:fillRect/>
          </a:stretch>
        </p:blipFill>
        <p:spPr>
          <a:xfrm>
            <a:off x="7555505" y="4680697"/>
            <a:ext cx="3573432" cy="1433232"/>
          </a:xfrm>
          <a:prstGeom prst="rect">
            <a:avLst/>
          </a:prstGeom>
        </p:spPr>
      </p:pic>
    </p:spTree>
    <p:extLst>
      <p:ext uri="{BB962C8B-B14F-4D97-AF65-F5344CB8AC3E}">
        <p14:creationId xmlns:p14="http://schemas.microsoft.com/office/powerpoint/2010/main" val="1127119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DA2C-AF20-4F7A-8026-1BA08E2468EA}"/>
              </a:ext>
            </a:extLst>
          </p:cNvPr>
          <p:cNvSpPr>
            <a:spLocks noGrp="1"/>
          </p:cNvSpPr>
          <p:nvPr>
            <p:ph type="title"/>
          </p:nvPr>
        </p:nvSpPr>
        <p:spPr>
          <a:xfrm>
            <a:off x="1141413" y="609600"/>
            <a:ext cx="9905998" cy="1048871"/>
          </a:xfrm>
        </p:spPr>
        <p:txBody>
          <a:bodyPr/>
          <a:lstStyle/>
          <a:p>
            <a:r>
              <a:rPr lang="en-US" b="1" dirty="0">
                <a:solidFill>
                  <a:srgbClr val="FFFF00"/>
                </a:solidFill>
                <a:latin typeface="Times New Roman" pitchFamily="18" charset="0"/>
                <a:cs typeface="Times New Roman" pitchFamily="18" charset="0"/>
              </a:rPr>
              <a:t>Reasons for differences</a:t>
            </a:r>
          </a:p>
        </p:txBody>
      </p:sp>
      <p:sp>
        <p:nvSpPr>
          <p:cNvPr id="3" name="Content Placeholder 2">
            <a:extLst>
              <a:ext uri="{FF2B5EF4-FFF2-40B4-BE49-F238E27FC236}">
                <a16:creationId xmlns:a16="http://schemas.microsoft.com/office/drawing/2014/main" xmlns="" id="{441C0060-B31E-4E97-A86B-C3479CDB8906}"/>
              </a:ext>
            </a:extLst>
          </p:cNvPr>
          <p:cNvSpPr>
            <a:spLocks noGrp="1"/>
          </p:cNvSpPr>
          <p:nvPr>
            <p:ph idx="1"/>
          </p:nvPr>
        </p:nvSpPr>
        <p:spPr>
          <a:xfrm>
            <a:off x="1141413" y="1644679"/>
            <a:ext cx="6128963" cy="4258235"/>
          </a:xfrm>
        </p:spPr>
        <p:txBody>
          <a:bodyPr>
            <a:normAutofit/>
          </a:bodyPr>
          <a:lstStyle/>
          <a:p>
            <a:pPr lvl="1" algn="just">
              <a:buFont typeface="Arial" panose="020B0604020202020204" pitchFamily="34" charset="0"/>
              <a:buChar char="•"/>
            </a:pPr>
            <a:r>
              <a:rPr lang="en-US" b="1" dirty="0">
                <a:solidFill>
                  <a:schemeClr val="bg1"/>
                </a:solidFill>
                <a:latin typeface="Times New Roman" pitchFamily="18" charset="0"/>
                <a:cs typeface="Times New Roman" pitchFamily="18" charset="0"/>
              </a:rPr>
              <a:t>Purely financial income</a:t>
            </a:r>
          </a:p>
          <a:p>
            <a:pPr lvl="2" algn="just">
              <a:buFont typeface="Arial" panose="020B0604020202020204" pitchFamily="34" charset="0"/>
              <a:buChar char="•"/>
            </a:pPr>
            <a:r>
              <a:rPr lang="en-US" sz="2400" dirty="0">
                <a:latin typeface="Times New Roman" pitchFamily="18" charset="0"/>
                <a:cs typeface="Times New Roman" pitchFamily="18" charset="0"/>
              </a:rPr>
              <a:t>Rent received</a:t>
            </a:r>
          </a:p>
          <a:p>
            <a:pPr lvl="2" algn="just">
              <a:buFont typeface="Arial" panose="020B0604020202020204" pitchFamily="34" charset="0"/>
              <a:buChar char="•"/>
            </a:pPr>
            <a:r>
              <a:rPr lang="en-US" sz="2400" dirty="0">
                <a:latin typeface="Times New Roman" pitchFamily="18" charset="0"/>
                <a:cs typeface="Times New Roman" pitchFamily="18" charset="0"/>
              </a:rPr>
              <a:t>Profit on sale of assets</a:t>
            </a:r>
          </a:p>
          <a:p>
            <a:pPr lvl="2" algn="just">
              <a:buFont typeface="Arial" panose="020B0604020202020204" pitchFamily="34" charset="0"/>
              <a:buChar char="•"/>
            </a:pPr>
            <a:r>
              <a:rPr lang="en-US" sz="2400" dirty="0">
                <a:latin typeface="Times New Roman" pitchFamily="18" charset="0"/>
                <a:cs typeface="Times New Roman" pitchFamily="18" charset="0"/>
              </a:rPr>
              <a:t>Share transfer fee</a:t>
            </a:r>
          </a:p>
          <a:p>
            <a:pPr lvl="2" algn="just">
              <a:buFont typeface="Arial" panose="020B0604020202020204" pitchFamily="34" charset="0"/>
              <a:buChar char="•"/>
            </a:pPr>
            <a:r>
              <a:rPr lang="en-US" sz="2400" dirty="0">
                <a:latin typeface="Times New Roman" pitchFamily="18" charset="0"/>
                <a:cs typeface="Times New Roman" pitchFamily="18" charset="0"/>
              </a:rPr>
              <a:t>Share premium</a:t>
            </a:r>
          </a:p>
          <a:p>
            <a:pPr lvl="2" algn="just">
              <a:buFont typeface="Arial" panose="020B0604020202020204" pitchFamily="34" charset="0"/>
              <a:buChar char="•"/>
            </a:pPr>
            <a:r>
              <a:rPr lang="en-US" sz="2400" dirty="0">
                <a:latin typeface="Times New Roman" pitchFamily="18" charset="0"/>
                <a:cs typeface="Times New Roman" pitchFamily="18" charset="0"/>
              </a:rPr>
              <a:t>Interest on investment, bank deposits</a:t>
            </a:r>
          </a:p>
          <a:p>
            <a:pPr lvl="2" algn="just">
              <a:buFont typeface="Arial" panose="020B0604020202020204" pitchFamily="34" charset="0"/>
              <a:buChar char="•"/>
            </a:pPr>
            <a:r>
              <a:rPr lang="en-US" sz="2400" dirty="0">
                <a:latin typeface="Times New Roman" pitchFamily="18" charset="0"/>
                <a:cs typeface="Times New Roman" pitchFamily="18" charset="0"/>
              </a:rPr>
              <a:t>Dividends received</a:t>
            </a:r>
          </a:p>
          <a:p>
            <a:pPr lvl="1" algn="just">
              <a:buFont typeface="Arial" panose="020B0604020202020204" pitchFamily="34" charset="0"/>
              <a:buChar char="•"/>
            </a:pPr>
            <a:r>
              <a:rPr lang="en-US" dirty="0">
                <a:latin typeface="Times New Roman" pitchFamily="18" charset="0"/>
                <a:cs typeface="Times New Roman" pitchFamily="18" charset="0"/>
              </a:rPr>
              <a:t>Appropriation of profit – donations and charities</a:t>
            </a:r>
          </a:p>
        </p:txBody>
      </p:sp>
      <p:pic>
        <p:nvPicPr>
          <p:cNvPr id="5" name="Picture 4">
            <a:extLst>
              <a:ext uri="{FF2B5EF4-FFF2-40B4-BE49-F238E27FC236}">
                <a16:creationId xmlns:a16="http://schemas.microsoft.com/office/drawing/2014/main" xmlns="" id="{594C0D4F-1D43-43E1-A491-451E782BD4D9}"/>
              </a:ext>
            </a:extLst>
          </p:cNvPr>
          <p:cNvPicPr>
            <a:picLocks noChangeAspect="1"/>
          </p:cNvPicPr>
          <p:nvPr/>
        </p:nvPicPr>
        <p:blipFill>
          <a:blip r:embed="rId2"/>
          <a:stretch>
            <a:fillRect/>
          </a:stretch>
        </p:blipFill>
        <p:spPr>
          <a:xfrm>
            <a:off x="7484602" y="3052481"/>
            <a:ext cx="4095325" cy="2474259"/>
          </a:xfrm>
          <a:prstGeom prst="rect">
            <a:avLst/>
          </a:prstGeom>
        </p:spPr>
      </p:pic>
    </p:spTree>
    <p:extLst>
      <p:ext uri="{BB962C8B-B14F-4D97-AF65-F5344CB8AC3E}">
        <p14:creationId xmlns:p14="http://schemas.microsoft.com/office/powerpoint/2010/main" val="41839015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DA2C-AF20-4F7A-8026-1BA08E2468EA}"/>
              </a:ext>
            </a:extLst>
          </p:cNvPr>
          <p:cNvSpPr>
            <a:spLocks noGrp="1"/>
          </p:cNvSpPr>
          <p:nvPr>
            <p:ph type="title"/>
          </p:nvPr>
        </p:nvSpPr>
        <p:spPr>
          <a:xfrm>
            <a:off x="1141413" y="609600"/>
            <a:ext cx="9905998" cy="1048871"/>
          </a:xfrm>
        </p:spPr>
        <p:txBody>
          <a:bodyPr/>
          <a:lstStyle/>
          <a:p>
            <a:r>
              <a:rPr lang="en-US" b="1" dirty="0">
                <a:solidFill>
                  <a:srgbClr val="FFFF00"/>
                </a:solidFill>
                <a:latin typeface="Times New Roman" pitchFamily="18" charset="0"/>
                <a:cs typeface="Times New Roman" pitchFamily="18" charset="0"/>
              </a:rPr>
              <a:t>Reasons for differences</a:t>
            </a:r>
          </a:p>
        </p:txBody>
      </p:sp>
      <p:sp>
        <p:nvSpPr>
          <p:cNvPr id="3" name="Content Placeholder 2">
            <a:extLst>
              <a:ext uri="{FF2B5EF4-FFF2-40B4-BE49-F238E27FC236}">
                <a16:creationId xmlns:a16="http://schemas.microsoft.com/office/drawing/2014/main" xmlns="" id="{441C0060-B31E-4E97-A86B-C3479CDB8906}"/>
              </a:ext>
            </a:extLst>
          </p:cNvPr>
          <p:cNvSpPr>
            <a:spLocks noGrp="1"/>
          </p:cNvSpPr>
          <p:nvPr>
            <p:ph idx="1"/>
          </p:nvPr>
        </p:nvSpPr>
        <p:spPr>
          <a:xfrm>
            <a:off x="1141413" y="1758462"/>
            <a:ext cx="9081110" cy="4660267"/>
          </a:xfrm>
        </p:spPr>
        <p:txBody>
          <a:bodyPr anchor="t">
            <a:normAutofit fontScale="92500"/>
          </a:bodyPr>
          <a:lstStyle/>
          <a:p>
            <a:pPr algn="just"/>
            <a:r>
              <a:rPr lang="en-US" sz="2400" b="1" dirty="0">
                <a:solidFill>
                  <a:schemeClr val="bg1"/>
                </a:solidFill>
                <a:latin typeface="Times New Roman" pitchFamily="18" charset="0"/>
                <a:cs typeface="Times New Roman" pitchFamily="18" charset="0"/>
              </a:rPr>
              <a:t>Items included only in cost accounts</a:t>
            </a:r>
          </a:p>
          <a:p>
            <a:pPr lvl="1" algn="just"/>
            <a:r>
              <a:rPr lang="en-US" dirty="0">
                <a:latin typeface="Times New Roman" pitchFamily="18" charset="0"/>
                <a:cs typeface="Times New Roman" pitchFamily="18" charset="0"/>
              </a:rPr>
              <a:t>There are very few items which appear in cost accounts, but not in financial accounts. </a:t>
            </a:r>
          </a:p>
          <a:p>
            <a:pPr lvl="2" algn="just"/>
            <a:r>
              <a:rPr lang="en-US" sz="2400" dirty="0">
                <a:latin typeface="Times New Roman" pitchFamily="18" charset="0"/>
                <a:cs typeface="Times New Roman" pitchFamily="18" charset="0"/>
              </a:rPr>
              <a:t>interest on capital, which is not paid but included in cost accounts to show the notional cost of employing capital</a:t>
            </a:r>
          </a:p>
          <a:p>
            <a:pPr lvl="2" algn="just"/>
            <a:r>
              <a:rPr lang="en-US" sz="2400" dirty="0">
                <a:latin typeface="Times New Roman" pitchFamily="18" charset="0"/>
                <a:cs typeface="Times New Roman" pitchFamily="18" charset="0"/>
              </a:rPr>
              <a:t>rent i.e. charging a notional rent of premises owned by the proprietor</a:t>
            </a:r>
          </a:p>
          <a:p>
            <a:pPr lvl="2" algn="just"/>
            <a:endParaRPr lang="en-US" sz="2400" dirty="0">
              <a:latin typeface="Times New Roman" pitchFamily="18" charset="0"/>
              <a:cs typeface="Times New Roman" pitchFamily="18" charset="0"/>
            </a:endParaRPr>
          </a:p>
          <a:p>
            <a:pPr algn="just"/>
            <a:r>
              <a:rPr lang="en-US" sz="2400" b="1" dirty="0">
                <a:solidFill>
                  <a:schemeClr val="bg1"/>
                </a:solidFill>
                <a:latin typeface="Times New Roman" pitchFamily="18" charset="0"/>
                <a:cs typeface="Times New Roman" pitchFamily="18" charset="0"/>
              </a:rPr>
              <a:t>Items accounted for differently in cost accounting and financial accounting</a:t>
            </a:r>
          </a:p>
          <a:p>
            <a:pPr lvl="1" algn="just">
              <a:buFont typeface="Arial" panose="020B0604020202020204" pitchFamily="34" charset="0"/>
              <a:buChar char="•"/>
            </a:pPr>
            <a:r>
              <a:rPr lang="en-US" dirty="0">
                <a:latin typeface="Times New Roman" pitchFamily="18" charset="0"/>
                <a:cs typeface="Times New Roman" pitchFamily="18" charset="0"/>
              </a:rPr>
              <a:t>Overhead</a:t>
            </a:r>
          </a:p>
          <a:p>
            <a:pPr lvl="1" algn="just">
              <a:buFont typeface="Arial" panose="020B0604020202020204" pitchFamily="34" charset="0"/>
              <a:buChar char="•"/>
            </a:pPr>
            <a:r>
              <a:rPr lang="en-US" dirty="0">
                <a:latin typeface="Times New Roman" pitchFamily="18" charset="0"/>
                <a:cs typeface="Times New Roman" pitchFamily="18" charset="0"/>
              </a:rPr>
              <a:t>Stock valuation</a:t>
            </a:r>
          </a:p>
          <a:p>
            <a:pPr lvl="1" algn="just">
              <a:buFont typeface="Arial" panose="020B0604020202020204" pitchFamily="34" charset="0"/>
              <a:buChar char="•"/>
            </a:pPr>
            <a:r>
              <a:rPr lang="en-US" dirty="0"/>
              <a:t>Depreciation</a:t>
            </a:r>
          </a:p>
          <a:p>
            <a:pPr lvl="2" algn="just"/>
            <a:endParaRPr lang="en-US" dirty="0"/>
          </a:p>
        </p:txBody>
      </p:sp>
    </p:spTree>
    <p:extLst>
      <p:ext uri="{BB962C8B-B14F-4D97-AF65-F5344CB8AC3E}">
        <p14:creationId xmlns:p14="http://schemas.microsoft.com/office/powerpoint/2010/main" val="3369733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750"/>
                                        <p:tgtEl>
                                          <p:spTgt spid="3">
                                            <p:txEl>
                                              <p:pRg st="5" end="5"/>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750"/>
                                        <p:tgtEl>
                                          <p:spTgt spid="3">
                                            <p:txEl>
                                              <p:pRg st="6" end="6"/>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750"/>
                                        <p:tgtEl>
                                          <p:spTgt spid="3">
                                            <p:txEl>
                                              <p:pRg st="7" end="7"/>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908C0-536F-49B6-A25D-5CA6647F5180}"/>
              </a:ext>
            </a:extLst>
          </p:cNvPr>
          <p:cNvSpPr>
            <a:spLocks noGrp="1"/>
          </p:cNvSpPr>
          <p:nvPr>
            <p:ph type="title"/>
          </p:nvPr>
        </p:nvSpPr>
        <p:spPr/>
        <p:txBody>
          <a:bodyPr/>
          <a:lstStyle/>
          <a:p>
            <a:r>
              <a:rPr lang="en-US" b="1" dirty="0">
                <a:solidFill>
                  <a:srgbClr val="FFFF00"/>
                </a:solidFill>
                <a:latin typeface="Times New Roman" pitchFamily="18" charset="0"/>
                <a:cs typeface="Times New Roman" pitchFamily="18" charset="0"/>
              </a:rPr>
              <a:t>Steps in reconciliation</a:t>
            </a:r>
          </a:p>
        </p:txBody>
      </p:sp>
      <p:sp>
        <p:nvSpPr>
          <p:cNvPr id="3" name="Content Placeholder 2">
            <a:extLst>
              <a:ext uri="{FF2B5EF4-FFF2-40B4-BE49-F238E27FC236}">
                <a16:creationId xmlns:a16="http://schemas.microsoft.com/office/drawing/2014/main" xmlns="" id="{075FFE77-4587-4CDF-9D3E-F26EA20006E0}"/>
              </a:ext>
            </a:extLst>
          </p:cNvPr>
          <p:cNvSpPr>
            <a:spLocks noGrp="1"/>
          </p:cNvSpPr>
          <p:nvPr>
            <p:ph idx="1"/>
          </p:nvPr>
        </p:nvSpPr>
        <p:spPr/>
        <p:txBody>
          <a:bodyPr anchor="t">
            <a:normAutofit/>
          </a:bodyPr>
          <a:lstStyle/>
          <a:p>
            <a:r>
              <a:rPr lang="en-US" sz="2400" dirty="0" smtClean="0">
                <a:latin typeface="Times New Roman" pitchFamily="18" charset="0"/>
                <a:cs typeface="Times New Roman" pitchFamily="18" charset="0"/>
              </a:rPr>
              <a:t>Ascertain the extent of difference between the profit or loss disclosed by two set of book of accounts.</a:t>
            </a:r>
          </a:p>
          <a:p>
            <a:r>
              <a:rPr lang="en-US" sz="2400" dirty="0" smtClean="0">
                <a:latin typeface="Times New Roman" pitchFamily="18" charset="0"/>
                <a:cs typeface="Times New Roman" pitchFamily="18" charset="0"/>
              </a:rPr>
              <a:t>Take the base profit/loss as per any set of books as the starting point.</a:t>
            </a:r>
          </a:p>
          <a:p>
            <a:r>
              <a:rPr lang="en-US" sz="2400" dirty="0" smtClean="0">
                <a:latin typeface="Times New Roman" pitchFamily="18" charset="0"/>
                <a:cs typeface="Times New Roman" pitchFamily="18" charset="0"/>
              </a:rPr>
              <a:t>Prepare a statement by making suitable adjustment of items either added/subtracted included in one set of accounts but not in the other set.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363782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DA2C-AF20-4F7A-8026-1BA08E2468EA}"/>
              </a:ext>
            </a:extLst>
          </p:cNvPr>
          <p:cNvSpPr>
            <a:spLocks noGrp="1"/>
          </p:cNvSpPr>
          <p:nvPr>
            <p:ph type="title"/>
          </p:nvPr>
        </p:nvSpPr>
        <p:spPr>
          <a:xfrm>
            <a:off x="1141413" y="609600"/>
            <a:ext cx="9905998" cy="1048871"/>
          </a:xfrm>
        </p:spPr>
        <p:txBody>
          <a:bodyPr/>
          <a:lstStyle/>
          <a:p>
            <a:r>
              <a:rPr lang="en-US" b="1" dirty="0">
                <a:solidFill>
                  <a:srgbClr val="FFFF00"/>
                </a:solidFill>
              </a:rPr>
              <a:t>Methods of reconciliation</a:t>
            </a:r>
          </a:p>
        </p:txBody>
      </p:sp>
      <p:sp>
        <p:nvSpPr>
          <p:cNvPr id="3" name="Content Placeholder 2">
            <a:extLst>
              <a:ext uri="{FF2B5EF4-FFF2-40B4-BE49-F238E27FC236}">
                <a16:creationId xmlns:a16="http://schemas.microsoft.com/office/drawing/2014/main" xmlns="" id="{441C0060-B31E-4E97-A86B-C3479CDB8906}"/>
              </a:ext>
            </a:extLst>
          </p:cNvPr>
          <p:cNvSpPr>
            <a:spLocks noGrp="1"/>
          </p:cNvSpPr>
          <p:nvPr>
            <p:ph idx="1"/>
          </p:nvPr>
        </p:nvSpPr>
        <p:spPr>
          <a:xfrm>
            <a:off x="1141413" y="2160494"/>
            <a:ext cx="9905998" cy="4258235"/>
          </a:xfrm>
        </p:spPr>
        <p:txBody>
          <a:bodyPr anchor="t">
            <a:normAutofit/>
          </a:bodyPr>
          <a:lstStyle/>
          <a:p>
            <a:pPr algn="just"/>
            <a:r>
              <a:rPr lang="en-US" sz="2000" b="1" dirty="0">
                <a:latin typeface="Times New Roman" pitchFamily="18" charset="0"/>
                <a:cs typeface="Times New Roman" pitchFamily="18" charset="0"/>
              </a:rPr>
              <a:t>There are mainly two methods of preparing the reconciliation statement</a:t>
            </a:r>
          </a:p>
          <a:p>
            <a:pPr lvl="1" algn="just"/>
            <a:r>
              <a:rPr lang="en-US" sz="2000" b="1" dirty="0">
                <a:solidFill>
                  <a:schemeClr val="bg1"/>
                </a:solidFill>
                <a:latin typeface="Times New Roman" pitchFamily="18" charset="0"/>
                <a:cs typeface="Times New Roman" pitchFamily="18" charset="0"/>
              </a:rPr>
              <a:t>Statement of Reconciliation</a:t>
            </a:r>
          </a:p>
          <a:p>
            <a:pPr lvl="2" algn="just"/>
            <a:r>
              <a:rPr lang="en-US" sz="2000" dirty="0">
                <a:latin typeface="Times New Roman" pitchFamily="18" charset="0"/>
                <a:cs typeface="Times New Roman" pitchFamily="18" charset="0"/>
              </a:rPr>
              <a:t>It is a statement which exhibits the items to be added or subtracted to bring the balance profit/loss of cost books in agreement with the profit/loss as disclosed in financial books.</a:t>
            </a:r>
          </a:p>
          <a:p>
            <a:pPr lvl="1" algn="just"/>
            <a:r>
              <a:rPr lang="en-US" sz="2000" b="1" dirty="0">
                <a:solidFill>
                  <a:schemeClr val="bg1"/>
                </a:solidFill>
                <a:latin typeface="Times New Roman" pitchFamily="18" charset="0"/>
                <a:cs typeface="Times New Roman" pitchFamily="18" charset="0"/>
              </a:rPr>
              <a:t>Memorandum Reconciliation Account</a:t>
            </a:r>
          </a:p>
          <a:p>
            <a:pPr lvl="2" algn="just"/>
            <a:r>
              <a:rPr lang="en-US" sz="2000" dirty="0">
                <a:latin typeface="Times New Roman" pitchFamily="18" charset="0"/>
                <a:cs typeface="Times New Roman" pitchFamily="18" charset="0"/>
              </a:rPr>
              <a:t>Memorandum Reconciliation Account performs the same function of reconciliation statement. The difference is the presentation of reconciliation statement in ‘T’ shape form. It is called memorandum account because it does not form part of double entry.</a:t>
            </a:r>
          </a:p>
        </p:txBody>
      </p:sp>
    </p:spTree>
    <p:extLst>
      <p:ext uri="{BB962C8B-B14F-4D97-AF65-F5344CB8AC3E}">
        <p14:creationId xmlns:p14="http://schemas.microsoft.com/office/powerpoint/2010/main" val="39848681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DA2C-AF20-4F7A-8026-1BA08E2468EA}"/>
              </a:ext>
            </a:extLst>
          </p:cNvPr>
          <p:cNvSpPr>
            <a:spLocks noGrp="1"/>
          </p:cNvSpPr>
          <p:nvPr>
            <p:ph type="title"/>
          </p:nvPr>
        </p:nvSpPr>
        <p:spPr>
          <a:xfrm>
            <a:off x="1141413" y="609600"/>
            <a:ext cx="9905998" cy="941294"/>
          </a:xfrm>
        </p:spPr>
        <p:txBody>
          <a:bodyPr/>
          <a:lstStyle/>
          <a:p>
            <a:r>
              <a:rPr lang="en-US" b="1" dirty="0">
                <a:solidFill>
                  <a:srgbClr val="FFFF00"/>
                </a:solidFill>
              </a:rPr>
              <a:t>Proforma of methods</a:t>
            </a:r>
          </a:p>
        </p:txBody>
      </p:sp>
      <p:pic>
        <p:nvPicPr>
          <p:cNvPr id="9" name="Content Placeholder 8">
            <a:extLst>
              <a:ext uri="{FF2B5EF4-FFF2-40B4-BE49-F238E27FC236}">
                <a16:creationId xmlns:a16="http://schemas.microsoft.com/office/drawing/2014/main" xmlns="" id="{E752896F-13F3-4D18-AF9D-6A281DEC18E3}"/>
              </a:ext>
            </a:extLst>
          </p:cNvPr>
          <p:cNvPicPr>
            <a:picLocks noGrp="1" noChangeAspect="1"/>
          </p:cNvPicPr>
          <p:nvPr>
            <p:ph sz="half" idx="1"/>
          </p:nvPr>
        </p:nvPicPr>
        <p:blipFill>
          <a:blip r:embed="rId2"/>
          <a:stretch>
            <a:fillRect/>
          </a:stretch>
        </p:blipFill>
        <p:spPr>
          <a:xfrm>
            <a:off x="1219668" y="1750849"/>
            <a:ext cx="3818498" cy="4878622"/>
          </a:xfrm>
        </p:spPr>
      </p:pic>
      <p:pic>
        <p:nvPicPr>
          <p:cNvPr id="11" name="Content Placeholder 10">
            <a:extLst>
              <a:ext uri="{FF2B5EF4-FFF2-40B4-BE49-F238E27FC236}">
                <a16:creationId xmlns:a16="http://schemas.microsoft.com/office/drawing/2014/main" xmlns="" id="{AA8F3F92-3263-48F9-BEC0-27C0301D1A6D}"/>
              </a:ext>
            </a:extLst>
          </p:cNvPr>
          <p:cNvPicPr>
            <a:picLocks noGrp="1" noChangeAspect="1"/>
          </p:cNvPicPr>
          <p:nvPr>
            <p:ph sz="half" idx="2"/>
          </p:nvPr>
        </p:nvPicPr>
        <p:blipFill>
          <a:blip r:embed="rId3"/>
          <a:stretch>
            <a:fillRect/>
          </a:stretch>
        </p:blipFill>
        <p:spPr>
          <a:xfrm>
            <a:off x="7153835" y="1747981"/>
            <a:ext cx="3818498" cy="4881490"/>
          </a:xfrm>
        </p:spPr>
      </p:pic>
    </p:spTree>
    <p:extLst>
      <p:ext uri="{BB962C8B-B14F-4D97-AF65-F5344CB8AC3E}">
        <p14:creationId xmlns:p14="http://schemas.microsoft.com/office/powerpoint/2010/main" val="16081814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393</TotalTime>
  <Words>728</Words>
  <Application>Microsoft Office PowerPoint</Application>
  <PresentationFormat>Custom</PresentationFormat>
  <Paragraphs>129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Reconciliation of cost and financial accounts</vt:lpstr>
      <vt:lpstr>Introduction</vt:lpstr>
      <vt:lpstr>Need for reconciliation</vt:lpstr>
      <vt:lpstr>Reasons for differences</vt:lpstr>
      <vt:lpstr>Reasons for differences</vt:lpstr>
      <vt:lpstr>Reasons for differences</vt:lpstr>
      <vt:lpstr>Steps in reconciliation</vt:lpstr>
      <vt:lpstr>Methods of reconciliation</vt:lpstr>
      <vt:lpstr>Proforma of methods</vt:lpstr>
      <vt:lpstr>Reconciliation example</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Reconciliation of cost and financial accounts</dc:title>
  <dc:creator>AZIZ JUZAR</dc:creator>
  <cp:lastModifiedBy>Admin</cp:lastModifiedBy>
  <cp:revision>4</cp:revision>
  <dcterms:created xsi:type="dcterms:W3CDTF">2022-01-08T05:51:40Z</dcterms:created>
  <dcterms:modified xsi:type="dcterms:W3CDTF">2023-03-01T10:06:14Z</dcterms:modified>
</cp:coreProperties>
</file>